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3" r:id="rId1"/>
    <p:sldMasterId id="2147483656" r:id="rId2"/>
  </p:sldMasterIdLst>
  <p:notesMasterIdLst>
    <p:notesMasterId r:id="rId27"/>
  </p:notesMasterIdLst>
  <p:sldIdLst>
    <p:sldId id="326" r:id="rId3"/>
    <p:sldId id="425" r:id="rId4"/>
    <p:sldId id="448" r:id="rId5"/>
    <p:sldId id="441" r:id="rId6"/>
    <p:sldId id="442" r:id="rId7"/>
    <p:sldId id="432" r:id="rId8"/>
    <p:sldId id="433" r:id="rId9"/>
    <p:sldId id="444" r:id="rId10"/>
    <p:sldId id="445" r:id="rId11"/>
    <p:sldId id="431" r:id="rId12"/>
    <p:sldId id="435" r:id="rId13"/>
    <p:sldId id="437" r:id="rId14"/>
    <p:sldId id="443" r:id="rId15"/>
    <p:sldId id="427" r:id="rId16"/>
    <p:sldId id="428" r:id="rId17"/>
    <p:sldId id="429" r:id="rId18"/>
    <p:sldId id="430" r:id="rId19"/>
    <p:sldId id="446" r:id="rId20"/>
    <p:sldId id="447" r:id="rId21"/>
    <p:sldId id="438" r:id="rId22"/>
    <p:sldId id="439" r:id="rId23"/>
    <p:sldId id="449" r:id="rId24"/>
    <p:sldId id="450" r:id="rId25"/>
    <p:sldId id="397" r:id="rId26"/>
  </p:sldIdLst>
  <p:sldSz cx="9144000" cy="6858000" type="screen4x3"/>
  <p:notesSz cx="6858000" cy="9144000"/>
  <p:custDataLst>
    <p:tags r:id="rId28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zvorotnev Ivan Sergeevich" initials="RIS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99A2"/>
    <a:srgbClr val="333333"/>
    <a:srgbClr val="FFD823"/>
    <a:srgbClr val="74A3C7"/>
    <a:srgbClr val="C1D4ED"/>
    <a:srgbClr val="FFDD2D"/>
    <a:srgbClr val="4F81BD"/>
    <a:srgbClr val="83ABDB"/>
    <a:srgbClr val="2F3645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25" autoAdjust="0"/>
    <p:restoredTop sz="86838" autoAdjust="0"/>
  </p:normalViewPr>
  <p:slideViewPr>
    <p:cSldViewPr snapToObjects="1">
      <p:cViewPr varScale="1">
        <p:scale>
          <a:sx n="90" d="100"/>
          <a:sy n="90" d="100"/>
        </p:scale>
        <p:origin x="103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106" d="100"/>
          <a:sy n="106" d="100"/>
        </p:scale>
        <p:origin x="-1544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3T20:53:30.068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3T21:16:33.695" idx="2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512A26B-0B86-448D-A309-3920F933B71A}" type="datetimeFigureOut">
              <a:rPr lang="en-US" altLang="ru-RU"/>
              <a:pPr>
                <a:defRPr/>
              </a:pPr>
              <a:t>8/5/2019</a:t>
            </a:fld>
            <a:endParaRPr lang="en-US" alt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5772D0A-02F6-4F24-9FE9-48527C35F96A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7328836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ru-RU" altLang="ru-RU" smtClean="0">
              <a:ea typeface="ＭＳ Ｐゴシック" panose="020B0600070205080204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9EFEEC8-6234-4CBF-9F6C-5441A1A5AF8A}" type="slidenum">
              <a:rPr kumimoji="0" lang="en-US" altLang="ru-RU" smtClean="0"/>
              <a:pPr>
                <a:spcBef>
                  <a:spcPct val="0"/>
                </a:spcBef>
              </a:pPr>
              <a:t>1</a:t>
            </a:fld>
            <a:endParaRPr kumimoji="0" lang="en-US" altLang="ru-RU" smtClean="0"/>
          </a:p>
        </p:txBody>
      </p:sp>
    </p:spTree>
    <p:extLst>
      <p:ext uri="{BB962C8B-B14F-4D97-AF65-F5344CB8AC3E}">
        <p14:creationId xmlns:p14="http://schemas.microsoft.com/office/powerpoint/2010/main" val="3845124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CD48B1-5F84-4391-8BF2-8FB62B841F8E}" type="datetime1">
              <a:rPr lang="ru-RU" altLang="ru-RU" smtClean="0"/>
              <a:t>05.08.2019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E7E78-2F8E-4032-A8B8-57C23029E91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 txBox="1">
            <a:spLocks/>
          </p:cNvSpPr>
          <p:nvPr userDrawn="1"/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03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43F69C-9659-40D3-9FC1-598356C65714}" type="datetime1">
              <a:rPr lang="ru-RU" altLang="ru-RU" smtClean="0"/>
              <a:t>05.08.2019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D7F50-8612-4872-B38F-3286F69D0E18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01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867844E-886F-4A63-8875-B9CFC8170A3B}" type="datetime1">
              <a:rPr lang="ru-RU" smtClean="0"/>
              <a:t>05.08.2019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B5DBA6-D03C-8E48-A7B9-CD6D1DD2215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50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5443B-574B-48EB-8C16-91392287C9B0}" type="datetime1">
              <a:rPr lang="ru-RU" altLang="ru-RU" smtClean="0"/>
              <a:t>05.08.2019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F0448-F3B1-4062-B66A-9DA1239BF29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805336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43BC4-1486-48B4-B00A-E9FEDE9A065F}" type="datetime1">
              <a:rPr lang="ru-RU" altLang="ru-RU" smtClean="0"/>
              <a:t>05.08.2019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FC8A8-551A-4201-BE66-ECB93A0A1032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42005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 smtClean="0"/>
              <a:t>Click to edit Master text styles</a:t>
            </a:r>
          </a:p>
          <a:p>
            <a:pPr lvl="1"/>
            <a:r>
              <a:rPr lang="en-US" altLang="ru-RU" dirty="0" smtClean="0"/>
              <a:t>Second level</a:t>
            </a:r>
          </a:p>
          <a:p>
            <a:pPr lvl="2"/>
            <a:r>
              <a:rPr lang="en-US" altLang="ru-RU" dirty="0" smtClean="0"/>
              <a:t>Third level</a:t>
            </a:r>
          </a:p>
          <a:p>
            <a:pPr lvl="3"/>
            <a:r>
              <a:rPr lang="en-US" altLang="ru-RU" dirty="0" smtClean="0"/>
              <a:t>Fourth level</a:t>
            </a:r>
          </a:p>
          <a:p>
            <a:pPr lvl="4"/>
            <a:r>
              <a:rPr lang="en-US" altLang="ru-RU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A79B731-8250-4C70-818D-89D66FE27451}" type="datetime1">
              <a:rPr lang="ru-RU" altLang="ru-RU" smtClean="0"/>
              <a:t>05.08.2019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AA693F9-B92E-4216-916B-51FDA3FE28FC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pic>
        <p:nvPicPr>
          <p:cNvPr id="1032" name="Изображение 8" descr="герб_простой_tinkoff.pdf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-73025"/>
            <a:ext cx="11430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 userDrawn="1"/>
        </p:nvCxnSpPr>
        <p:spPr>
          <a:xfrm>
            <a:off x="0" y="908720"/>
            <a:ext cx="9144000" cy="0"/>
          </a:xfrm>
          <a:prstGeom prst="line">
            <a:avLst/>
          </a:prstGeom>
          <a:ln w="38100">
            <a:solidFill>
              <a:srgbClr val="FFDD2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1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kumimoji="1" sz="26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 smtClean="0"/>
              <a:t>Click to edit Master text styles</a:t>
            </a:r>
          </a:p>
          <a:p>
            <a:pPr lvl="1"/>
            <a:r>
              <a:rPr lang="en-US" altLang="ru-RU" dirty="0" smtClean="0"/>
              <a:t>Second level</a:t>
            </a:r>
          </a:p>
          <a:p>
            <a:pPr lvl="2"/>
            <a:r>
              <a:rPr lang="en-US" altLang="ru-RU" dirty="0" smtClean="0"/>
              <a:t>Third level</a:t>
            </a:r>
          </a:p>
          <a:p>
            <a:pPr lvl="3"/>
            <a:r>
              <a:rPr lang="en-US" altLang="ru-RU" dirty="0" smtClean="0"/>
              <a:t>Fourth level</a:t>
            </a:r>
          </a:p>
          <a:p>
            <a:pPr lvl="4"/>
            <a:r>
              <a:rPr lang="en-US" altLang="ru-RU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BACBAAA4-3747-4254-9C47-85E54AC0FC51}" type="datetime1">
              <a:rPr lang="ru-RU" altLang="ru-RU" smtClean="0"/>
              <a:t>05.08.2019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9177BD9B-798D-48E0-9947-321836D842D0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10" Type="http://schemas.openxmlformats.org/officeDocument/2006/relationships/image" Target="../media/image54.png"/><Relationship Id="rId4" Type="http://schemas.openxmlformats.org/officeDocument/2006/relationships/image" Target="../media/image380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7" Type="http://schemas.openxmlformats.org/officeDocument/2006/relationships/image" Target="../media/image58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5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rail.eecs.berkeley.edu/deeprlcourse-fa17/f17docs/lecture_8_model_based_planning.pdf" TargetMode="External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mcts.ai/pubs/mcts-survey-master.pdf" TargetMode="External"/><Relationship Id="rId4" Type="http://schemas.openxmlformats.org/officeDocument/2006/relationships/hyperlink" Target="http://rail.eecs.berkeley.edu/deeprlcourse-fa17/f17docs/lecture_9_model_based_rl.pdf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0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0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0.png"/><Relationship Id="rId11" Type="http://schemas.openxmlformats.org/officeDocument/2006/relationships/image" Target="../media/image25.png"/><Relationship Id="rId5" Type="http://schemas.openxmlformats.org/officeDocument/2006/relationships/image" Target="../media/image190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comments" Target="../comments/comment1.xml"/><Relationship Id="rId4" Type="http://schemas.openxmlformats.org/officeDocument/2006/relationships/image" Target="../media/image22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0" y="3645024"/>
            <a:ext cx="9144000" cy="2016224"/>
          </a:xfrm>
          <a:prstGeom prst="rect">
            <a:avLst/>
          </a:prstGeom>
          <a:solidFill>
            <a:srgbClr val="FFD823"/>
          </a:solidFill>
          <a:ln>
            <a:noFill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099" name="Title 1"/>
          <p:cNvSpPr>
            <a:spLocks noGrp="1"/>
          </p:cNvSpPr>
          <p:nvPr>
            <p:ph type="ctrTitle"/>
          </p:nvPr>
        </p:nvSpPr>
        <p:spPr>
          <a:xfrm>
            <a:off x="827584" y="4027164"/>
            <a:ext cx="8244408" cy="1346052"/>
          </a:xfrm>
        </p:spPr>
        <p:txBody>
          <a:bodyPr/>
          <a:lstStyle/>
          <a:p>
            <a:pPr algn="l" eaLnBrk="1" hangingPunct="1"/>
            <a:r>
              <a:rPr kumimoji="0" lang="en-US" altLang="ru-RU" sz="36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Model-Based methods</a:t>
            </a:r>
            <a:r>
              <a:rPr kumimoji="0" lang="ru-RU" altLang="ru-RU" sz="36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/>
            </a:r>
            <a:br>
              <a:rPr kumimoji="0" lang="ru-RU" altLang="ru-RU" sz="36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</a:br>
            <a:r>
              <a:rPr kumimoji="0" lang="ru-RU" altLang="ru-RU" sz="18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Разворотнев Иван  </a:t>
            </a:r>
            <a:r>
              <a:rPr kumimoji="0" lang="en-US" altLang="ru-RU" sz="18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                                                                      		   </a:t>
            </a:r>
            <a:r>
              <a:rPr kumimoji="0" lang="en-US" altLang="ru-RU" sz="1800" dirty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 </a:t>
            </a:r>
            <a:r>
              <a:rPr kumimoji="0" lang="en-US" altLang="ru-RU" sz="18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   </a:t>
            </a:r>
            <a:r>
              <a:rPr kumimoji="0" lang="ru-RU" altLang="ru-RU" sz="18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1</a:t>
            </a:r>
            <a:r>
              <a:rPr kumimoji="0" lang="en-US" altLang="ru-RU" sz="18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1.07.2019</a:t>
            </a:r>
            <a:endParaRPr kumimoji="0" lang="en-US" altLang="ru-RU" sz="1800" dirty="0">
              <a:solidFill>
                <a:srgbClr val="000000"/>
              </a:solidFill>
              <a:latin typeface="Calibri"/>
              <a:ea typeface="ＭＳ Ｐゴシック" panose="020B0600070205080204" pitchFamily="34" charset="-128"/>
              <a:cs typeface="Calibri"/>
            </a:endParaRPr>
          </a:p>
        </p:txBody>
      </p:sp>
      <p:pic>
        <p:nvPicPr>
          <p:cNvPr id="15" name="Picture 14" descr="Tinkoff-RU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093296"/>
            <a:ext cx="1540466" cy="288000"/>
          </a:xfrm>
          <a:prstGeom prst="rect">
            <a:avLst/>
          </a:prstGeom>
        </p:spPr>
      </p:pic>
      <p:pic>
        <p:nvPicPr>
          <p:cNvPr id="17" name="Picture 16" descr="gerbi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86056"/>
            <a:ext cx="1872208" cy="166919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503326" y="5511948"/>
            <a:ext cx="8244408" cy="1346052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endParaRPr kumimoji="0" lang="en-US" altLang="ru-RU" sz="3600" dirty="0">
              <a:solidFill>
                <a:srgbClr val="000000"/>
              </a:solidFill>
              <a:latin typeface="Calibri"/>
              <a:ea typeface="ＭＳ Ｐゴシック" panose="020B0600070205080204" pitchFamily="34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131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LQR</a:t>
            </a:r>
            <a:r>
              <a:rPr lang="ru-RU" dirty="0" smtClean="0"/>
              <a:t>. Стохастическая </a:t>
            </a:r>
            <a:r>
              <a:rPr lang="ru-RU" dirty="0" smtClean="0"/>
              <a:t>динамика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2945" y="1700808"/>
                <a:ext cx="3048079" cy="466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45" y="1700808"/>
                <a:ext cx="3048079" cy="4666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6351" y="1156102"/>
            <a:ext cx="3406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Переопределим динамику среды:</a:t>
            </a:r>
            <a:endParaRPr lang="ru-RU" sz="1600" dirty="0"/>
          </a:p>
        </p:txBody>
      </p:sp>
      <p:sp>
        <p:nvSpPr>
          <p:cNvPr id="7" name="Стрелка вправо 6"/>
          <p:cNvSpPr/>
          <p:nvPr/>
        </p:nvSpPr>
        <p:spPr>
          <a:xfrm rot="5400000">
            <a:off x="1547664" y="2167077"/>
            <a:ext cx="365344" cy="4320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06296" y="2601700"/>
                <a:ext cx="4166012" cy="466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96" y="2601700"/>
                <a:ext cx="4166012" cy="466666"/>
              </a:xfrm>
              <a:prstGeom prst="rect">
                <a:avLst/>
              </a:prstGeom>
              <a:blipFill rotWithShape="0"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95536" y="5546884"/>
                <a:ext cx="14923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5546884"/>
                <a:ext cx="149239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633" r="-408" b="-1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06296" y="3604798"/>
            <a:ext cx="2631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LQR </a:t>
            </a:r>
            <a:r>
              <a:rPr lang="ru-RU" sz="1600" dirty="0" smtClean="0"/>
              <a:t>все равно применим</a:t>
            </a:r>
            <a:endParaRPr lang="ru-RU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95536" y="5013176"/>
                <a:ext cx="2694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5013176"/>
                <a:ext cx="269496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84" t="-2174" r="-226" b="-8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23528" y="3977599"/>
                <a:ext cx="3305905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ctrlPr>
                                <a:rPr lang="is-I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𝐸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~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977599"/>
                <a:ext cx="3305905" cy="77886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247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iLQR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73641" y="1085263"/>
            <a:ext cx="641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iLQR</a:t>
            </a:r>
            <a:r>
              <a:rPr lang="ru-RU" dirty="0" smtClean="0">
                <a:solidFill>
                  <a:schemeClr val="accent2">
                    <a:lumMod val="75000"/>
                  </a:schemeClr>
                </a:solidFill>
              </a:rPr>
              <a:t> – дополнение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LQR </a:t>
            </a:r>
            <a:r>
              <a:rPr lang="ru-RU" dirty="0" smtClean="0">
                <a:solidFill>
                  <a:schemeClr val="accent2">
                    <a:lumMod val="75000"/>
                  </a:schemeClr>
                </a:solidFill>
              </a:rPr>
              <a:t>для нелинейных моделей среды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15304" y="2565286"/>
                <a:ext cx="4544449" cy="530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04" y="2565286"/>
                <a:ext cx="4544449" cy="530979"/>
              </a:xfrm>
              <a:prstGeom prst="rect">
                <a:avLst/>
              </a:prstGeom>
              <a:blipFill rotWithShape="0">
                <a:blip r:embed="rId2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57200" y="2066229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Динамика среды: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57200" y="3183635"/>
                <a:ext cx="8127546" cy="5858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183635"/>
                <a:ext cx="8127546" cy="5858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059832" y="2075838"/>
            <a:ext cx="5382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ru-RU" sz="1400" dirty="0" smtClean="0">
                <a:solidFill>
                  <a:schemeClr val="accent2">
                    <a:lumMod val="75000"/>
                  </a:schemeClr>
                </a:solidFill>
              </a:rPr>
              <a:t>Аппроксимация нелинейной системы линейно-квадратичной)</a:t>
            </a:r>
            <a:endParaRPr lang="ru-RU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688" y="3927753"/>
            <a:ext cx="52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где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33819" y="3914892"/>
                <a:ext cx="1360372" cy="390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</m:sSub>
                        </m:e>
                        <m:sup/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819" y="3914892"/>
                <a:ext cx="1360372" cy="390363"/>
              </a:xfrm>
              <a:prstGeom prst="rect">
                <a:avLst/>
              </a:prstGeom>
              <a:blipFill rotWithShape="0">
                <a:blip r:embed="rId4"/>
                <a:stretch>
                  <a:fillRect b="-140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2394191" y="3935923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- траектория</a:t>
            </a:r>
            <a:endParaRPr lang="ru-RU" dirty="0"/>
          </a:p>
        </p:txBody>
      </p:sp>
      <p:pic>
        <p:nvPicPr>
          <p:cNvPr id="2052" name="Picture 4" descr="https://miro.medium.com/max/700/1*AVollmq0lt3MkfV5aOkRiQ.jpe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7" t="-440" r="17751" b="-1302"/>
          <a:stretch/>
        </p:blipFill>
        <p:spPr bwMode="auto">
          <a:xfrm>
            <a:off x="5364088" y="4498592"/>
            <a:ext cx="3528392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8440" y="1550920"/>
            <a:ext cx="675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</a:rPr>
              <a:t>Динамика среды задана нелинейной непрерывной функцией</a:t>
            </a:r>
            <a:endParaRPr lang="ru-RU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58111" y="5328915"/>
                <a:ext cx="15380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До сходимости:</m:t>
                      </m:r>
                    </m:oMath>
                  </m:oMathPara>
                </a14:m>
                <a:endParaRPr lang="ru-RU" sz="1400" b="0" dirty="0" smtClean="0"/>
              </a:p>
              <a:p>
                <a:endParaRPr lang="ru-RU" sz="1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11" y="5328915"/>
                <a:ext cx="1538050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695997" y="5625662"/>
                <a:ext cx="106227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400" b="0" dirty="0" smtClean="0"/>
              </a:p>
              <a:p>
                <a:endParaRPr lang="ru-RU" sz="14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97" y="5625662"/>
                <a:ext cx="1062278" cy="430887"/>
              </a:xfrm>
              <a:prstGeom prst="rect">
                <a:avLst/>
              </a:prstGeom>
              <a:blipFill rotWithShape="0">
                <a:blip r:embed="rId7"/>
                <a:stretch>
                  <a:fillRect t="-7042" r="-10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665291" y="6020691"/>
                <a:ext cx="12193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400" b="0" dirty="0" smtClean="0"/>
              </a:p>
              <a:p>
                <a:endParaRPr lang="ru-RU" sz="14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91" y="6020691"/>
                <a:ext cx="1219373" cy="430887"/>
              </a:xfrm>
              <a:prstGeom prst="rect">
                <a:avLst/>
              </a:prstGeom>
              <a:blipFill rotWithShape="0">
                <a:blip r:embed="rId8"/>
                <a:stretch>
                  <a:fillRect t="-7143" r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478503" y="6217530"/>
                <a:ext cx="4197559" cy="618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ru-RU" sz="1400" b="0" dirty="0" smtClean="0"/>
              </a:p>
              <a:p>
                <a:endParaRPr lang="ru-RU" sz="140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03" y="6217530"/>
                <a:ext cx="4197559" cy="61875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494944" y="4819424"/>
                <a:ext cx="5466511" cy="451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Метод Ньютона для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lim>
                    </m:limLow>
                    <m:r>
                      <a:rPr lang="en-US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ru-RU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44" y="4819424"/>
                <a:ext cx="5466511" cy="451470"/>
              </a:xfrm>
              <a:prstGeom prst="rect">
                <a:avLst/>
              </a:prstGeom>
              <a:blipFill rotWithShape="0">
                <a:blip r:embed="rId10"/>
                <a:stretch>
                  <a:fillRect l="-892" t="-8108" b="-2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806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iLQR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08107" y="1904582"/>
                <a:ext cx="2194896" cy="5282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07" y="1904582"/>
                <a:ext cx="2194896" cy="5282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1423752" y="2660236"/>
                <a:ext cx="1559401" cy="394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752" y="2660236"/>
                <a:ext cx="1559401" cy="394532"/>
              </a:xfrm>
              <a:prstGeom prst="rect">
                <a:avLst/>
              </a:prstGeom>
              <a:blipFill rotWithShape="0">
                <a:blip r:embed="rId3"/>
                <a:stretch>
                  <a:fillRect t="-4615" r="-14902" b="-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Прямая со стрелкой 5"/>
          <p:cNvCxnSpPr/>
          <p:nvPr/>
        </p:nvCxnSpPr>
        <p:spPr>
          <a:xfrm flipH="1">
            <a:off x="2086603" y="2299745"/>
            <a:ext cx="116849" cy="360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422974" y="1725751"/>
                <a:ext cx="4139467" cy="6008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974" y="1725751"/>
                <a:ext cx="4139467" cy="6008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Прямоугольник 7"/>
              <p:cNvSpPr/>
              <p:nvPr/>
            </p:nvSpPr>
            <p:spPr>
              <a:xfrm>
                <a:off x="5369422" y="2533287"/>
                <a:ext cx="1539332" cy="394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422" y="2533287"/>
                <a:ext cx="1539332" cy="394532"/>
              </a:xfrm>
              <a:prstGeom prst="rect">
                <a:avLst/>
              </a:prstGeom>
              <a:blipFill rotWithShape="0">
                <a:blip r:embed="rId5"/>
                <a:stretch>
                  <a:fillRect t="-4688" r="-14683" b="-15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Прямоугольник 8"/>
              <p:cNvSpPr/>
              <p:nvPr/>
            </p:nvSpPr>
            <p:spPr>
              <a:xfrm>
                <a:off x="7011522" y="2498215"/>
                <a:ext cx="1539332" cy="4000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522" y="2498215"/>
                <a:ext cx="1539332" cy="400046"/>
              </a:xfrm>
              <a:prstGeom prst="rect">
                <a:avLst/>
              </a:prstGeom>
              <a:blipFill rotWithShape="0">
                <a:blip r:embed="rId6"/>
                <a:stretch>
                  <a:fillRect t="-3077" r="-14625"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Прямая со стрелкой 9"/>
          <p:cNvCxnSpPr/>
          <p:nvPr/>
        </p:nvCxnSpPr>
        <p:spPr>
          <a:xfrm flipH="1">
            <a:off x="5808058" y="2177574"/>
            <a:ext cx="116849" cy="360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>
            <a:off x="7657799" y="2182843"/>
            <a:ext cx="116849" cy="360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683568" y="3728286"/>
                <a:ext cx="5798319" cy="3060646"/>
              </a:xfrm>
              <a:prstGeom prst="rect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ru-RU" sz="1400" dirty="0" smtClean="0"/>
                  <a:t>Алгоритм </a:t>
                </a:r>
                <a:r>
                  <a:rPr lang="en-US" sz="1400" dirty="0" err="1" smtClean="0"/>
                  <a:t>iLQR</a:t>
                </a:r>
                <a:endParaRPr lang="ru-RU" sz="1400" dirty="0" smtClean="0"/>
              </a:p>
              <a:p>
                <a:r>
                  <a:rPr lang="ru-RU" sz="1400" dirty="0" smtClean="0"/>
                  <a:t>До </a:t>
                </a:r>
                <a:r>
                  <a:rPr lang="ru-RU" sz="1400" dirty="0" smtClean="0"/>
                  <a:t>сходимости:</a:t>
                </a:r>
              </a:p>
              <a:p>
                <a:r>
                  <a:rPr lang="ru-RU" sz="1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 smtClean="0"/>
              </a:p>
              <a:p>
                <a:r>
                  <a:rPr lang="en-US" sz="1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en-US" sz="1400" dirty="0" smtClean="0"/>
              </a:p>
              <a:p>
                <a:r>
                  <a:rPr lang="en-US" sz="1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en-US" sz="1400" dirty="0" smtClean="0"/>
              </a:p>
              <a:p>
                <a:r>
                  <a:rPr lang="en-US" sz="1400" dirty="0"/>
                  <a:t>	</a:t>
                </a:r>
                <a:endParaRPr lang="en-US" sz="1400" dirty="0" smtClean="0"/>
              </a:p>
              <a:p>
                <a:r>
                  <a:rPr lang="en-US" sz="1400" dirty="0"/>
                  <a:t>	</a:t>
                </a:r>
                <a:r>
                  <a:rPr lang="ru-RU" sz="1400" dirty="0" smtClean="0"/>
                  <a:t>Запустить обратный проход </a:t>
                </a:r>
                <a:r>
                  <a:rPr lang="en-US" sz="1400" dirty="0" smtClean="0"/>
                  <a:t>LQR </a:t>
                </a:r>
                <a:r>
                  <a:rPr lang="ru-RU" sz="1400" dirty="0" smtClean="0"/>
                  <a:t>для состояний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1400" b="0" i="1" smtClean="0">
                        <a:latin typeface="Cambria Math" panose="02040503050406030204" pitchFamily="18" charset="0"/>
                      </a:rPr>
                      <m:t> 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400" b="0" i="1" smtClean="0">
                        <a:latin typeface="Cambria Math" panose="02040503050406030204" pitchFamily="18" charset="0"/>
                      </a:rPr>
                      <m:t>действий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ru-RU" sz="1400" dirty="0" smtClean="0"/>
              </a:p>
              <a:p>
                <a:r>
                  <a:rPr lang="ru-RU" sz="1400" dirty="0"/>
                  <a:t>	</a:t>
                </a:r>
                <a:endParaRPr lang="en-US" sz="1400" dirty="0" smtClean="0"/>
              </a:p>
              <a:p>
                <a:r>
                  <a:rPr lang="en-US" sz="1400" dirty="0"/>
                  <a:t>	</a:t>
                </a:r>
                <a:r>
                  <a:rPr lang="ru-RU" sz="1400" dirty="0" smtClean="0"/>
                  <a:t>Запустить </a:t>
                </a:r>
                <a:r>
                  <a:rPr lang="ru-RU" sz="1400" dirty="0" smtClean="0"/>
                  <a:t>прямой проход на реальной нелинейной </a:t>
                </a:r>
                <a:r>
                  <a:rPr lang="ru-RU" sz="1400" dirty="0" smtClean="0"/>
                  <a:t>динамике</a:t>
                </a:r>
                <a:endParaRPr lang="en-US" sz="1400" dirty="0" smtClean="0"/>
              </a:p>
              <a:p>
                <a:r>
                  <a:rPr lang="en-US" sz="1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ru-RU" sz="1400" dirty="0" smtClean="0"/>
              </a:p>
              <a:p>
                <a:r>
                  <a:rPr lang="ru-RU" sz="1400" dirty="0"/>
                  <a:t>	</a:t>
                </a:r>
                <a:endParaRPr lang="en-US" sz="1400" dirty="0" smtClean="0"/>
              </a:p>
              <a:p>
                <a:r>
                  <a:rPr lang="en-US" sz="1400" dirty="0"/>
                  <a:t>	</a:t>
                </a:r>
                <a:r>
                  <a:rPr lang="ru-RU" sz="1400" dirty="0" smtClean="0"/>
                  <a:t>Обновить </a:t>
                </a:r>
                <a:r>
                  <a:rPr lang="ru-RU" sz="1400" dirty="0" smtClean="0"/>
                  <a:t>траекторию</a:t>
                </a:r>
                <a:endParaRPr lang="ru-RU" sz="1400" dirty="0"/>
              </a:p>
              <a:p>
                <a:r>
                  <a:rPr lang="en-US" dirty="0" smtClean="0"/>
                  <a:t> </a:t>
                </a:r>
                <a:endParaRPr lang="ru-RU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728286"/>
                <a:ext cx="5798319" cy="3060646"/>
              </a:xfrm>
              <a:prstGeom prst="rect">
                <a:avLst/>
              </a:prstGeom>
              <a:blipFill rotWithShape="0">
                <a:blip r:embed="rId7"/>
                <a:stretch>
                  <a:fillRect l="-105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83568" y="1279438"/>
            <a:ext cx="2599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Определим линейную среду:</a:t>
            </a:r>
            <a:endParaRPr lang="ru-RU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80467" y="3395655"/>
            <a:ext cx="2717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Тогда, можем применить </a:t>
            </a:r>
            <a:r>
              <a:rPr lang="en-US" sz="1400" dirty="0" smtClean="0"/>
              <a:t>LQR</a:t>
            </a:r>
            <a:r>
              <a:rPr lang="ru-RU" sz="1400" dirty="0" smtClean="0"/>
              <a:t>: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828822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Изучение динамики среды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74099" y="1739423"/>
            <a:ext cx="5643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 случае неизвестной динамики среды, </a:t>
            </a:r>
          </a:p>
          <a:p>
            <a:r>
              <a:rPr lang="ru-RU" dirty="0" smtClean="0"/>
              <a:t>ее можно изучить и применить модельные методы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7103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Наивный алгоритм выучивания модели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848"/>
            <a:ext cx="9144000" cy="13520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5616" y="4725144"/>
            <a:ext cx="671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C00000"/>
                </a:solidFill>
              </a:rPr>
              <a:t>Часто невозможно посетить многие области в пространстве </a:t>
            </a:r>
          </a:p>
          <a:p>
            <a:r>
              <a:rPr lang="ru-RU" dirty="0" smtClean="0">
                <a:solidFill>
                  <a:srgbClr val="C00000"/>
                </a:solidFill>
              </a:rPr>
              <a:t>состояний следуя случайной политике</a:t>
            </a:r>
            <a:endParaRPr lang="ru-RU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57200" y="1050501"/>
                <a:ext cx="60814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1600" dirty="0" smtClean="0">
                    <a:solidFill>
                      <a:schemeClr val="bg2">
                        <a:lumMod val="25000"/>
                      </a:schemeClr>
                    </a:solidFill>
                  </a:rPr>
                  <a:t>При данной функции награды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ru-RU" sz="1600" dirty="0" smtClean="0">
                    <a:solidFill>
                      <a:schemeClr val="bg2">
                        <a:lumMod val="25000"/>
                      </a:schemeClr>
                    </a:solidFill>
                  </a:rPr>
                  <a:t>находим динамику </a:t>
                </a:r>
              </a:p>
              <a:p>
                <a:r>
                  <a:rPr lang="ru-RU" sz="1600" dirty="0" smtClean="0">
                    <a:solidFill>
                      <a:schemeClr val="bg2">
                        <a:lumMod val="25000"/>
                      </a:schemeClr>
                    </a:solidFill>
                  </a:rPr>
                  <a:t>детерминированной среды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050501"/>
                <a:ext cx="6081473" cy="584775"/>
              </a:xfrm>
              <a:prstGeom prst="rect">
                <a:avLst/>
              </a:prstGeom>
              <a:blipFill rotWithShape="0">
                <a:blip r:embed="rId3"/>
                <a:stretch>
                  <a:fillRect l="-501" t="-3125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47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Итеративное выучивание модели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8920"/>
            <a:ext cx="9144000" cy="1959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560" y="1772816"/>
            <a:ext cx="5345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Корректируем политику согласно модели среды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51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MPC(Model Predictive Control)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420888"/>
            <a:ext cx="8172400" cy="21073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552" y="1415197"/>
            <a:ext cx="65270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Идея:</a:t>
            </a:r>
          </a:p>
          <a:p>
            <a:r>
              <a:rPr lang="ru-RU" sz="1400" dirty="0" smtClean="0"/>
              <a:t>Выполняем первое из запланированных действий, после чего меняем план</a:t>
            </a:r>
            <a:endParaRPr lang="ru-RU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26549" y="4988328"/>
            <a:ext cx="5512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Когда модель среды не точна, </a:t>
            </a:r>
          </a:p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план действия из спрогнозированного состояния </a:t>
            </a:r>
          </a:p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может быть некорректным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06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Обратное распространение ошибки по политике</a:t>
            </a:r>
            <a:endParaRPr lang="ru-RU" dirty="0"/>
          </a:p>
        </p:txBody>
      </p:sp>
      <p:pic>
        <p:nvPicPr>
          <p:cNvPr id="1026" name="Picture 2" descr="https://miro.medium.com/max/700/1*VVP6njpDBOVYyKq9WmpJB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12" y="1268760"/>
            <a:ext cx="7956376" cy="171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iro.medium.com/max/700/1*Tt7Xy13it5sPYvtB1v24t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28410"/>
            <a:ext cx="6667500" cy="13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55576" y="5291199"/>
                <a:ext cx="57027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−коррелируют с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5291199"/>
                <a:ext cx="5702715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99592" y="5660531"/>
            <a:ext cx="2592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rgbClr val="FF0000"/>
                </a:solidFill>
              </a:rPr>
              <a:t>Взрыв</a:t>
            </a:r>
            <a:r>
              <a:rPr lang="en-US" sz="1400" dirty="0" smtClean="0">
                <a:solidFill>
                  <a:srgbClr val="FF0000"/>
                </a:solidFill>
              </a:rPr>
              <a:t>/</a:t>
            </a:r>
            <a:r>
              <a:rPr lang="ru-RU" sz="1400" dirty="0" smtClean="0">
                <a:solidFill>
                  <a:srgbClr val="FF0000"/>
                </a:solidFill>
              </a:rPr>
              <a:t>затухание градиентов</a:t>
            </a:r>
            <a:endParaRPr lang="ru-RU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23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Локальные модели. Линейные модели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075481"/>
            <a:ext cx="5433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chemeClr val="bg2">
                    <a:lumMod val="25000"/>
                  </a:schemeClr>
                </a:solidFill>
              </a:rPr>
              <a:t>Локальная модель – модель определенной окрестности среды</a:t>
            </a:r>
            <a:endParaRPr lang="ru-RU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524977"/>
            <a:ext cx="8420100" cy="3619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9679" y="5229200"/>
            <a:ext cx="5040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chemeClr val="tx2">
                    <a:lumMod val="75000"/>
                  </a:schemeClr>
                </a:solidFill>
              </a:rPr>
              <a:t>Обучаем модель среды на траекториях текущей политики</a:t>
            </a:r>
            <a:endParaRPr lang="ru-RU" sz="1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796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Локальные модели. Политика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565915" y="4574149"/>
                <a:ext cx="4717189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ctrlPr>
                                <a:rPr lang="is-I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𝐸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~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ℋ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))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15" y="4574149"/>
                <a:ext cx="4717189" cy="77886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45039" y="1112357"/>
            <a:ext cx="7237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chemeClr val="bg2">
                    <a:lumMod val="25000"/>
                  </a:schemeClr>
                </a:solidFill>
              </a:rPr>
              <a:t>Нужно выбрать функцию политики, находящую решения в окрестности траектории, </a:t>
            </a:r>
          </a:p>
          <a:p>
            <a:r>
              <a:rPr lang="ru-RU" sz="1400" dirty="0" smtClean="0">
                <a:solidFill>
                  <a:schemeClr val="bg2">
                    <a:lumMod val="25000"/>
                  </a:schemeClr>
                </a:solidFill>
              </a:rPr>
              <a:t>содержащие также 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“exploration”</a:t>
            </a:r>
            <a:endParaRPr lang="ru-RU" sz="1400" dirty="0">
              <a:solidFill>
                <a:schemeClr val="bg2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57200" y="2022520"/>
                <a:ext cx="39514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022520"/>
                <a:ext cx="3951403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926" t="-24444" r="-1698"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77139" y="2570890"/>
            <a:ext cx="4205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chemeClr val="accent3">
                    <a:lumMod val="75000"/>
                  </a:schemeClr>
                </a:solidFill>
              </a:rPr>
              <a:t>Как в </a:t>
            </a:r>
            <a:r>
              <a:rPr lang="en-US" sz="1400" dirty="0" err="1" smtClean="0">
                <a:solidFill>
                  <a:schemeClr val="accent3">
                    <a:lumMod val="75000"/>
                  </a:schemeClr>
                </a:solidFill>
              </a:rPr>
              <a:t>iLQR</a:t>
            </a:r>
            <a:r>
              <a:rPr lang="en-US" sz="14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accent3">
                    <a:lumMod val="75000"/>
                  </a:schemeClr>
                </a:solidFill>
              </a:rPr>
              <a:t>действуем в окрестности траектории</a:t>
            </a:r>
            <a:endParaRPr lang="ru-RU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Правая фигурная скобка 6"/>
          <p:cNvSpPr/>
          <p:nvPr/>
        </p:nvSpPr>
        <p:spPr>
          <a:xfrm rot="5400000">
            <a:off x="2837848" y="1459662"/>
            <a:ext cx="191343" cy="1980815"/>
          </a:xfrm>
          <a:prstGeom prst="righ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5054238" y="2545741"/>
            <a:ext cx="2191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chemeClr val="accent3">
                    <a:lumMod val="75000"/>
                  </a:schemeClr>
                </a:solidFill>
              </a:rPr>
              <a:t>Шум для исследования </a:t>
            </a:r>
            <a:endParaRPr lang="ru-RU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0" name="Прямая со стрелкой 9"/>
          <p:cNvCxnSpPr>
            <a:endCxn id="8" idx="0"/>
          </p:cNvCxnSpPr>
          <p:nvPr/>
        </p:nvCxnSpPr>
        <p:spPr>
          <a:xfrm>
            <a:off x="4063626" y="2299519"/>
            <a:ext cx="2086457" cy="246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5039" y="3186879"/>
            <a:ext cx="3679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Эвристика для ковариационной матрицы:</a:t>
            </a:r>
            <a:endParaRPr lang="ru-RU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Прямоугольник 13"/>
              <p:cNvSpPr/>
              <p:nvPr/>
            </p:nvSpPr>
            <p:spPr>
              <a:xfrm>
                <a:off x="477139" y="3488003"/>
                <a:ext cx="1279325" cy="3994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39" y="3488003"/>
                <a:ext cx="1279325" cy="399468"/>
              </a:xfrm>
              <a:prstGeom prst="rect">
                <a:avLst/>
              </a:prstGeom>
              <a:blipFill rotWithShape="0"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960711" y="3540196"/>
            <a:ext cx="418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</a:rPr>
              <a:t>“</a:t>
            </a:r>
            <a:r>
              <a:rPr lang="ru-RU" sz="1400" dirty="0" smtClean="0">
                <a:solidFill>
                  <a:srgbClr val="00B050"/>
                </a:solidFill>
              </a:rPr>
              <a:t>Вклад выбранных действий в вознаграждения</a:t>
            </a:r>
            <a:r>
              <a:rPr lang="en-US" sz="1400" dirty="0" smtClean="0">
                <a:solidFill>
                  <a:srgbClr val="00B050"/>
                </a:solidFill>
              </a:rPr>
              <a:t>”</a:t>
            </a:r>
            <a:endParaRPr lang="ru-RU" sz="1400" dirty="0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200" y="4226874"/>
            <a:ext cx="2805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Новая цель для максимизации:</a:t>
            </a:r>
            <a:endParaRPr lang="ru-RU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565915" y="5444533"/>
            <a:ext cx="565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</a:rPr>
              <a:t>“</a:t>
            </a:r>
            <a:r>
              <a:rPr lang="ru-RU" sz="1400" dirty="0" smtClean="0">
                <a:solidFill>
                  <a:srgbClr val="00B050"/>
                </a:solidFill>
              </a:rPr>
              <a:t>Максимальный суммарный </a:t>
            </a:r>
            <a:r>
              <a:rPr lang="ru-RU" sz="1400" dirty="0" err="1" smtClean="0">
                <a:solidFill>
                  <a:srgbClr val="00B050"/>
                </a:solidFill>
              </a:rPr>
              <a:t>реворд</a:t>
            </a:r>
            <a:r>
              <a:rPr lang="ru-RU" sz="1400" dirty="0" smtClean="0">
                <a:solidFill>
                  <a:srgbClr val="00B050"/>
                </a:solidFill>
              </a:rPr>
              <a:t> при максимальной энтропии</a:t>
            </a:r>
            <a:r>
              <a:rPr lang="en-US" sz="1400" dirty="0" smtClean="0">
                <a:solidFill>
                  <a:srgbClr val="00B050"/>
                </a:solidFill>
              </a:rPr>
              <a:t>”</a:t>
            </a:r>
            <a:endParaRPr lang="ru-RU" sz="140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0561" y="3848885"/>
            <a:ext cx="5496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ru-RU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Чем меньше влияют действия – тем больше можно рисковать</a:t>
            </a:r>
            <a:r>
              <a:rPr 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ru-RU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68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</a:t>
            </a:r>
            <a:r>
              <a:rPr lang="ru-RU" dirty="0" smtClean="0"/>
              <a:t>методы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268760"/>
            <a:ext cx="5971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Методы основанные на выучивании динамики среды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780928"/>
            <a:ext cx="7308304" cy="12338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2064296"/>
            <a:ext cx="1610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Достоинства: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62384" y="4542080"/>
            <a:ext cx="6334876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Недостатки:</a:t>
            </a:r>
          </a:p>
          <a:p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Модель среды не всегда известна, а ее изучение может быть </a:t>
            </a:r>
          </a:p>
          <a:p>
            <a:r>
              <a:rPr lang="ru-RU" sz="1400" dirty="0" smtClean="0"/>
              <a:t>не эффективно или сложно.</a:t>
            </a:r>
          </a:p>
          <a:p>
            <a:endParaRPr lang="ru-RU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При большом количестве примеров модельные методы проигрывают </a:t>
            </a:r>
          </a:p>
          <a:p>
            <a:r>
              <a:rPr lang="en-US" sz="1400" dirty="0" smtClean="0"/>
              <a:t>model-free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83211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KL-</a:t>
            </a:r>
            <a:r>
              <a:rPr lang="ru-RU" dirty="0" smtClean="0"/>
              <a:t>дивергенция.</a:t>
            </a:r>
            <a:r>
              <a:rPr lang="en-US" dirty="0" smtClean="0"/>
              <a:t> </a:t>
            </a:r>
            <a:r>
              <a:rPr lang="ru-RU" dirty="0" smtClean="0"/>
              <a:t>Доверительный регион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51557" y="1437383"/>
                <a:ext cx="4639540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𝐾𝐿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)|</m:t>
                                  </m:r>
                                  <m:d>
                                    <m:dPr>
                                      <m:beg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e/>
                              </m:eqArr>
                            </m:e>
                          </m:nary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57" y="1437383"/>
                <a:ext cx="4639540" cy="77886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23528" y="1095485"/>
            <a:ext cx="2734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Доверительный регион: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67771" y="2428351"/>
            <a:ext cx="1522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Контроллер: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60612" y="2911086"/>
                <a:ext cx="3925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12" y="2911086"/>
                <a:ext cx="3925049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11" t="-24444" r="-2488"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4572000" y="2849851"/>
                <a:ext cx="1226810" cy="3994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849851"/>
                <a:ext cx="1226810" cy="399468"/>
              </a:xfrm>
              <a:prstGeom prst="rect">
                <a:avLst/>
              </a:prstGeom>
              <a:blipFill rotWithShape="0"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549070" y="3371650"/>
            <a:ext cx="559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Ф-</a:t>
            </a:r>
            <a:r>
              <a:rPr lang="ru-RU" dirty="0" err="1" smtClean="0"/>
              <a:t>ция</a:t>
            </a:r>
            <a:r>
              <a:rPr lang="ru-RU" dirty="0" smtClean="0"/>
              <a:t> вознаграждения зависящая от контроллера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4109765"/>
            <a:ext cx="196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KL-</a:t>
            </a:r>
            <a:r>
              <a:rPr lang="ru-RU" dirty="0" smtClean="0"/>
              <a:t>дивергенция: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457200" y="4479097"/>
                <a:ext cx="6344557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[−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ℋ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))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479097"/>
                <a:ext cx="6344557" cy="87120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9703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95536" y="1124744"/>
            <a:ext cx="3672408" cy="18722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Дуальный градиентный спуск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 flipH="1">
            <a:off x="457200" y="1124744"/>
            <a:ext cx="3538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Решаем задачу оптимизации с ограничениями:</a:t>
            </a:r>
            <a:endParaRPr lang="ru-RU" sz="1200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01743"/>
            <a:ext cx="1587276" cy="1569361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5014392" y="1098895"/>
            <a:ext cx="3734072" cy="19036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Стрелка вправо 6"/>
          <p:cNvSpPr/>
          <p:nvPr/>
        </p:nvSpPr>
        <p:spPr>
          <a:xfrm>
            <a:off x="4427984" y="1772816"/>
            <a:ext cx="288032" cy="41360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433766"/>
            <a:ext cx="1373673" cy="140532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 flipH="1">
            <a:off x="5076056" y="1124743"/>
            <a:ext cx="3538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Для максимизации, посчитаем градиент:</a:t>
            </a:r>
            <a:endParaRPr lang="ru-RU" sz="1200" dirty="0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689" y="1456190"/>
            <a:ext cx="1372975" cy="2395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8" name="Прямоугольник 27"/>
              <p:cNvSpPr/>
              <p:nvPr/>
            </p:nvSpPr>
            <p:spPr>
              <a:xfrm>
                <a:off x="6301885" y="2438279"/>
                <a:ext cx="2431499" cy="3216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ru-RU" sz="1000" i="1" smtClean="0">
                        <a:latin typeface="Cambria Math" panose="02040503050406030204" pitchFamily="18" charset="0"/>
                      </a:rPr>
                      <m:t>Если </m:t>
                    </m:r>
                    <m:sSup>
                      <m:sSup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1000" b="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ru-RU" sz="1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то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  <m:f>
                      <m:f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1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  <m:r>
                              <a:rPr lang="en-US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 </m:t>
                            </m:r>
                            <m:r>
                              <a:rPr lang="en-US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</m:d>
                      </m:num>
                      <m:den>
                        <m:r>
                          <a:rPr lang="en-US" sz="1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den>
                    </m:f>
                    <m:r>
                      <a:rPr lang="en-US" sz="1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ru-RU" sz="1000" dirty="0" smtClean="0"/>
                  <a:t> </a:t>
                </a:r>
                <a:endParaRPr lang="ru-RU" sz="1000" dirty="0"/>
              </a:p>
            </p:txBody>
          </p:sp>
        </mc:Choice>
        <mc:Fallback>
          <p:sp>
            <p:nvSpPr>
              <p:cNvPr id="28" name="Прямоугольник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885" y="2438279"/>
                <a:ext cx="2431499" cy="32169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28"/>
          <p:cNvSpPr/>
          <p:nvPr/>
        </p:nvSpPr>
        <p:spPr>
          <a:xfrm>
            <a:off x="5049113" y="3502479"/>
            <a:ext cx="3734072" cy="19036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Стрелка вправо 29"/>
          <p:cNvSpPr/>
          <p:nvPr/>
        </p:nvSpPr>
        <p:spPr>
          <a:xfrm rot="5400000">
            <a:off x="6737412" y="3010788"/>
            <a:ext cx="288032" cy="41360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072" y="3761321"/>
            <a:ext cx="3376426" cy="146787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 flipH="1">
            <a:off x="5112060" y="3519508"/>
            <a:ext cx="3538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Получим такой алгоритм:</a:t>
            </a:r>
            <a:endParaRPr lang="ru-RU" sz="1200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395536" y="3509975"/>
            <a:ext cx="4392488" cy="19036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TextBox 34"/>
          <p:cNvSpPr txBox="1"/>
          <p:nvPr/>
        </p:nvSpPr>
        <p:spPr>
          <a:xfrm flipH="1">
            <a:off x="458483" y="3522239"/>
            <a:ext cx="1740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Для нашей задачи:</a:t>
            </a:r>
            <a:endParaRPr lang="ru-RU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Прямоугольник 35"/>
              <p:cNvSpPr/>
              <p:nvPr/>
            </p:nvSpPr>
            <p:spPr>
              <a:xfrm>
                <a:off x="-23445" y="3744849"/>
                <a:ext cx="4887310" cy="525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1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r>
                            <a:rPr lang="en-US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r>
                            <a:rPr lang="en-US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</m:d>
                      <m:r>
                        <a:rPr lang="en-US" sz="1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1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1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i="1">
                              <a:latin typeface="Cambria Math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000" i="1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sz="1000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000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000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00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000" i="1">
                                  <a:latin typeface="Cambria Math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000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000" b="0" i="1" smtClean="0"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000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0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𝜆</m:t>
                              </m:r>
                              <m:func>
                                <m:func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0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1000" i="1">
                                          <a:latin typeface="Cambria Math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i="1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0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000" b="0" i="1" smtClean="0">
                                      <a:latin typeface="Cambria Math" charset="0"/>
                                    </a:rPr>
                                    <m:t>𝜆</m:t>
                                  </m:r>
                                  <m:r>
                                    <a:rPr lang="en-US" sz="1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ℋ</m:t>
                                  </m:r>
                                  <m:d>
                                    <m:dPr>
                                      <m:ctrlPr>
                                        <a:rPr lang="en-US" sz="10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sz="10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0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0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0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0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0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0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0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1000" b="0" i="1" smtClean="0">
                              <a:latin typeface="Cambria Math" charset="0"/>
                            </a:rPr>
                            <m:t>𝜆𝜖</m:t>
                          </m:r>
                        </m:e>
                      </m:nary>
                    </m:oMath>
                  </m:oMathPara>
                </a14:m>
                <a:endParaRPr lang="ru-RU" sz="1000" dirty="0"/>
              </a:p>
            </p:txBody>
          </p:sp>
        </mc:Choice>
        <mc:Fallback>
          <p:sp>
            <p:nvSpPr>
              <p:cNvPr id="36" name="Прямоугольник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445" y="3744849"/>
                <a:ext cx="4887310" cy="525080"/>
              </a:xfrm>
              <a:prstGeom prst="rect">
                <a:avLst/>
              </a:prstGeom>
              <a:blipFill rotWithShape="0">
                <a:blip r:embed="rId7"/>
                <a:stretch>
                  <a:fillRect t="-87209" b="-1395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Правая фигурная скобка 36"/>
          <p:cNvSpPr/>
          <p:nvPr/>
        </p:nvSpPr>
        <p:spPr>
          <a:xfrm rot="16200000">
            <a:off x="3268857" y="2915516"/>
            <a:ext cx="103316" cy="1926911"/>
          </a:xfrm>
          <a:prstGeom prst="righ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/>
          <p:cNvSpPr txBox="1"/>
          <p:nvPr/>
        </p:nvSpPr>
        <p:spPr>
          <a:xfrm>
            <a:off x="2357059" y="3571246"/>
            <a:ext cx="526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smtClean="0">
                <a:solidFill>
                  <a:srgbClr val="92D050"/>
                </a:solidFill>
              </a:rPr>
              <a:t>С(</a:t>
            </a:r>
            <a:r>
              <a:rPr lang="en-US" sz="1000" dirty="0" smtClean="0">
                <a:solidFill>
                  <a:srgbClr val="92D050"/>
                </a:solidFill>
              </a:rPr>
              <a:t>x</a:t>
            </a:r>
            <a:r>
              <a:rPr lang="ru-RU" sz="1000" dirty="0" smtClean="0">
                <a:solidFill>
                  <a:srgbClr val="92D050"/>
                </a:solidFill>
              </a:rPr>
              <a:t>)</a:t>
            </a:r>
            <a:r>
              <a:rPr lang="en-US" sz="1000" dirty="0" smtClean="0">
                <a:solidFill>
                  <a:srgbClr val="92D050"/>
                </a:solidFill>
              </a:rPr>
              <a:t>=</a:t>
            </a:r>
            <a:endParaRPr lang="ru-RU" sz="1000" dirty="0">
              <a:solidFill>
                <a:srgbClr val="92D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Прямоугольник 38"/>
              <p:cNvSpPr/>
              <p:nvPr/>
            </p:nvSpPr>
            <p:spPr>
              <a:xfrm>
                <a:off x="2660479" y="3550803"/>
                <a:ext cx="1544782" cy="2660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sSub>
                        <m:sSubPr>
                          <m:ctrlPr>
                            <a:rPr lang="en-US" sz="100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000" b="0" i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000" b="0" i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r>
                        <a:rPr lang="en-US" sz="1000" b="0" i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000" b="0" i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1000" b="0" i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000" b="0" i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τ</m:t>
                      </m:r>
                      <m:r>
                        <a:rPr lang="en-US" sz="1000" b="0" i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)|</m:t>
                      </m:r>
                      <m:d>
                        <m:dPr>
                          <m:begChr m:val="|"/>
                          <m:ctrlPr>
                            <a:rPr lang="en-US" sz="100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1000" b="0" i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000" b="0" i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</m:d>
                        </m:e>
                      </m:d>
                      <m:r>
                        <a:rPr lang="en-US" sz="1000" b="0" i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ϵ</m:t>
                      </m:r>
                      <m:r>
                        <a:rPr lang="en-US" sz="1000" b="0" i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ru-RU" sz="1000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39" name="Прямоугольник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479" y="3550803"/>
                <a:ext cx="1544782" cy="266035"/>
              </a:xfrm>
              <a:prstGeom prst="rect">
                <a:avLst/>
              </a:prstGeom>
              <a:blipFill rotWithShape="0">
                <a:blip r:embed="rId8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748565" y="4613490"/>
                <a:ext cx="2162130" cy="714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ru-RU" sz="1000" b="0" i="1" smtClean="0">
                        <a:latin typeface="Cambria Math" charset="0"/>
                      </a:rPr>
                      <m:t>Найти </m:t>
                    </m:r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10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r>
                      <a:rPr lang="en-US" sz="1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𝑎𝑟𝑔𝑚𝑖</m:t>
                    </m:r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  <m:r>
                      <a:rPr lang="en-US" sz="1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r>
                          <a:rPr lang="en-US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</m:d>
                  </m:oMath>
                </a14:m>
                <a:endParaRPr lang="en-US" sz="1000" b="0" dirty="0" smtClean="0">
                  <a:ea typeface="Cambria Math" charset="0"/>
                  <a:cs typeface="Cambria Math" charset="0"/>
                </a:endParaRPr>
              </a:p>
              <a:p>
                <a:pPr marL="342900" indent="-342900">
                  <a:buAutoNum type="arabicPeriod"/>
                </a:pPr>
                <a:r>
                  <a:rPr lang="ru-RU" sz="1000" dirty="0" smtClean="0"/>
                  <a:t>Рассчитать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00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1000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sz="1000" b="0" i="1" smtClean="0">
                            <a:latin typeface="Cambria Math" charset="0"/>
                          </a:rPr>
                          <m:t>𝜆</m:t>
                        </m:r>
                      </m:den>
                    </m:f>
                    <m:r>
                      <a:rPr lang="en-US" sz="10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1000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num>
                      <m:den>
                        <m:r>
                          <a:rPr lang="en-US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  <m:r>
                          <a:rPr lang="en-US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1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</m:d>
                  </m:oMath>
                </a14:m>
                <a:endParaRPr lang="en-US" sz="1000" b="0" dirty="0" smtClean="0">
                  <a:ea typeface="Cambria Math" charset="0"/>
                  <a:cs typeface="Cambria Math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charset="0"/>
                      </a:rPr>
                      <m:t>𝜆</m:t>
                    </m:r>
                    <m:r>
                      <a:rPr lang="en-US" sz="1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r>
                      <a:rPr lang="en-US" sz="1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sz="1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1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f>
                      <m:fPr>
                        <m:ctrlPr>
                          <a:rPr lang="en-US" sz="1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𝑑𝑔</m:t>
                        </m:r>
                      </m:num>
                      <m:den>
                        <m:r>
                          <a:rPr lang="en-US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  <m:r>
                          <a:rPr lang="en-US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den>
                    </m:f>
                  </m:oMath>
                </a14:m>
                <a:endParaRPr lang="ru-RU" sz="1000" dirty="0"/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65" y="4613490"/>
                <a:ext cx="2162130" cy="71410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Выгнутая вправо стрелка 40"/>
          <p:cNvSpPr/>
          <p:nvPr/>
        </p:nvSpPr>
        <p:spPr>
          <a:xfrm rot="10800000">
            <a:off x="483062" y="4647087"/>
            <a:ext cx="256995" cy="582113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>
              <a:solidFill>
                <a:schemeClr val="tx1"/>
              </a:solidFill>
            </a:endParaRPr>
          </a:p>
        </p:txBody>
      </p:sp>
      <p:sp>
        <p:nvSpPr>
          <p:cNvPr id="42" name="Правая фигурная скобка 41"/>
          <p:cNvSpPr/>
          <p:nvPr/>
        </p:nvSpPr>
        <p:spPr>
          <a:xfrm>
            <a:off x="2771800" y="4613490"/>
            <a:ext cx="138895" cy="255670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Стрелка вправо 42"/>
          <p:cNvSpPr/>
          <p:nvPr/>
        </p:nvSpPr>
        <p:spPr>
          <a:xfrm rot="10800000">
            <a:off x="4872373" y="4199883"/>
            <a:ext cx="72009" cy="41360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TextBox 43"/>
          <p:cNvSpPr txBox="1"/>
          <p:nvPr/>
        </p:nvSpPr>
        <p:spPr>
          <a:xfrm>
            <a:off x="2883508" y="4595553"/>
            <a:ext cx="1688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 smtClean="0">
                <a:solidFill>
                  <a:srgbClr val="FF0000"/>
                </a:solidFill>
              </a:rPr>
              <a:t>Сложно минимизировать</a:t>
            </a:r>
            <a:endParaRPr lang="ru-RU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064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666155" y="5164401"/>
            <a:ext cx="4968552" cy="14704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Дуальный градиентный спуск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527422" y="2192495"/>
            <a:ext cx="4549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 smtClean="0"/>
              <a:t>Гауссовский</a:t>
            </a:r>
            <a:r>
              <a:rPr lang="ru-RU" sz="1400" dirty="0" smtClean="0"/>
              <a:t> </a:t>
            </a:r>
            <a:r>
              <a:rPr lang="en-US" sz="1400" dirty="0" smtClean="0"/>
              <a:t>LQR </a:t>
            </a:r>
            <a:r>
              <a:rPr lang="ru-RU" sz="1400" dirty="0" smtClean="0"/>
              <a:t>оптимизирует</a:t>
            </a:r>
            <a:r>
              <a:rPr lang="ru-RU" sz="1400" dirty="0" smtClean="0"/>
              <a:t>:</a:t>
            </a:r>
            <a:endParaRPr lang="ru-RU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Прямоугольник 8"/>
              <p:cNvSpPr/>
              <p:nvPr/>
            </p:nvSpPr>
            <p:spPr>
              <a:xfrm>
                <a:off x="534368" y="4372439"/>
                <a:ext cx="2962672" cy="497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s-I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𝑟</m:t>
                          </m:r>
                        </m:e>
                      </m:acc>
                      <m:r>
                        <a:rPr lang="en-US" sz="1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charset="0"/>
                            </a:rPr>
                            <m:t>𝜆</m:t>
                          </m:r>
                        </m:den>
                      </m:f>
                      <m:r>
                        <a:rPr lang="en-US" sz="1400" i="1">
                          <a:latin typeface="Cambria Math" charset="0"/>
                        </a:rPr>
                        <m:t>𝑟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charset="0"/>
                        </a:rPr>
                        <m:t>−</m:t>
                      </m:r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400" dirty="0"/>
              </a:p>
            </p:txBody>
          </p:sp>
        </mc:Choice>
        <mc:Fallback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68" y="4372439"/>
                <a:ext cx="2962672" cy="497059"/>
              </a:xfrm>
              <a:prstGeom prst="rect">
                <a:avLst/>
              </a:prstGeom>
              <a:blipFill rotWithShape="0">
                <a:blip r:embed="rId2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984746" y="5517013"/>
                <a:ext cx="4433586" cy="934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is-IS" sz="1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charset="0"/>
                          </a:rPr>
                          <m:t>𝑟</m:t>
                        </m:r>
                      </m:e>
                    </m:acc>
                    <m:r>
                      <a:rPr lang="en-US" sz="14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latin typeface="Cambria Math" charset="0"/>
                      </a:rPr>
                      <m:t>)=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400" i="1">
                            <a:latin typeface="Cambria Math" charset="0"/>
                          </a:rPr>
                          <m:t>𝜆</m:t>
                        </m:r>
                      </m:den>
                    </m:f>
                    <m:r>
                      <a:rPr lang="en-US" sz="1400" i="1">
                        <a:latin typeface="Cambria Math" charset="0"/>
                      </a:rPr>
                      <m:t>𝑟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400" i="1">
                        <a:latin typeface="Cambria Math" charset="0"/>
                      </a:rPr>
                      <m:t>−</m:t>
                    </m:r>
                    <m:func>
                      <m:func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latin typeface="Cambria Math" charset="0"/>
                          </a:rPr>
                          <m:t>log</m:t>
                        </m:r>
                      </m:fName>
                      <m:e>
                        <m:acc>
                          <m:accPr>
                            <m:chr m:val="̅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1400" b="0" dirty="0" smtClean="0">
                  <a:ea typeface="Cambria Math" charset="0"/>
                  <a:cs typeface="Cambria Math" charset="0"/>
                </a:endParaRPr>
              </a:p>
              <a:p>
                <a:pPr marL="342900" indent="-342900">
                  <a:buAutoNum type="arabicPeriod"/>
                </a:pPr>
                <a:r>
                  <a:rPr lang="ru-RU" sz="1200" dirty="0" smtClean="0"/>
                  <a:t>Используя </a:t>
                </a:r>
                <a:r>
                  <a:rPr lang="en-US" sz="1200" dirty="0" smtClean="0"/>
                  <a:t>LQR </a:t>
                </a:r>
                <a:r>
                  <a:rPr lang="ru-RU" sz="1200" dirty="0" smtClean="0"/>
                  <a:t>найти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𝜋</m:t>
                        </m:r>
                      </m:e>
                      <m:sub/>
                      <m:sup>
                        <m:r>
                          <a:rPr lang="en-US" sz="1400" b="0" i="1" smtClean="0"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1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charset="0"/>
                      </a:rPr>
                      <m:t> </m:t>
                    </m:r>
                    <m:r>
                      <a:rPr lang="ru-RU" sz="1400" b="0" i="1" smtClean="0">
                        <a:latin typeface="Cambria Math" charset="0"/>
                      </a:rPr>
                      <m:t>используя</m:t>
                    </m:r>
                    <m:r>
                      <a:rPr lang="en-US" sz="1400" b="0" i="1" smtClean="0">
                        <a:latin typeface="Cambria Math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is-I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charset="0"/>
                          </a:rPr>
                          <m:t>𝑟</m:t>
                        </m:r>
                      </m:e>
                    </m:acc>
                    <m:r>
                      <a:rPr lang="en-US" sz="14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latin typeface="Cambria Math" charset="0"/>
                      </a:rPr>
                      <m:t>)</m:t>
                    </m:r>
                  </m:oMath>
                </a14:m>
                <a:endParaRPr lang="en-US" sz="1400" b="0" dirty="0" smtClean="0">
                  <a:ea typeface="Cambria Math" charset="0"/>
                  <a:cs typeface="Cambria Math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r>
                      <a:rPr lang="en-US" sz="11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11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1400" i="1">
                        <a:latin typeface="Cambria Math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e>
                    </m:d>
                    <m:r>
                      <a:rPr lang="en-US" sz="1400" b="0" i="1" smtClean="0">
                        <a:latin typeface="Cambria Math" charset="0"/>
                      </a:rPr>
                      <m:t> −</m:t>
                    </m:r>
                    <m:r>
                      <a:rPr lang="en-US" sz="1400" b="0" i="1" smtClean="0">
                        <a:latin typeface="Cambria Math" charset="0"/>
                      </a:rPr>
                      <m:t>𝜖</m:t>
                    </m:r>
                    <m:r>
                      <a:rPr lang="en-US" sz="11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ru-RU" sz="1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46" y="5517013"/>
                <a:ext cx="4433586" cy="934615"/>
              </a:xfrm>
              <a:prstGeom prst="rect">
                <a:avLst/>
              </a:prstGeom>
              <a:blipFill rotWithShape="0">
                <a:blip r:embed="rId3"/>
                <a:stretch>
                  <a:fillRect l="-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53603" y="927599"/>
            <a:ext cx="1083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chemeClr val="bg2">
                    <a:lumMod val="25000"/>
                  </a:schemeClr>
                </a:solidFill>
              </a:rPr>
              <a:t>Проблема:</a:t>
            </a:r>
            <a:endParaRPr lang="ru-RU" sz="1400" dirty="0">
              <a:solidFill>
                <a:schemeClr val="bg2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Прямоугольник 11"/>
              <p:cNvSpPr/>
              <p:nvPr/>
            </p:nvSpPr>
            <p:spPr>
              <a:xfrm>
                <a:off x="467395" y="1272333"/>
                <a:ext cx="2618024" cy="324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1. </m:t>
                      </m:r>
                      <m:r>
                        <a:rPr lang="ru-RU" sz="1400" i="1">
                          <a:latin typeface="Cambria Math" charset="0"/>
                        </a:rPr>
                        <m:t>Найти 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1400" i="1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←</m:t>
                      </m:r>
                      <m:r>
                        <a:rPr lang="en-US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95" y="1272333"/>
                <a:ext cx="2618024" cy="324384"/>
              </a:xfrm>
              <a:prstGeom prst="rect">
                <a:avLst/>
              </a:prstGeom>
              <a:blipFill rotWithShape="0">
                <a:blip r:embed="rId4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Прямоугольник 12"/>
              <p:cNvSpPr/>
              <p:nvPr/>
            </p:nvSpPr>
            <p:spPr>
              <a:xfrm>
                <a:off x="683568" y="1582707"/>
                <a:ext cx="3823941" cy="525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0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000" i="0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min</m:t>
                          </m:r>
                        </m:fName>
                        <m:e/>
                      </m:func>
                      <m:nary>
                        <m:naryPr>
                          <m:chr m:val="∑"/>
                          <m:ctrlPr>
                            <a:rPr lang="is-IS" sz="1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1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i="1">
                              <a:latin typeface="Cambria Math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000" i="1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sz="1000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i="1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000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000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00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000" i="1">
                                  <a:latin typeface="Cambria Math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000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000" b="0" i="1" smtClean="0"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000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0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𝜆</m:t>
                              </m:r>
                              <m:func>
                                <m:func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0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1000" i="1">
                                          <a:latin typeface="Cambria Math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i="1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0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000" b="0" i="1" smtClean="0">
                                      <a:latin typeface="Cambria Math" charset="0"/>
                                    </a:rPr>
                                    <m:t>𝜆</m:t>
                                  </m:r>
                                  <m:r>
                                    <a:rPr lang="en-US" sz="1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ℋ</m:t>
                                  </m:r>
                                  <m:d>
                                    <m:dPr>
                                      <m:ctrlPr>
                                        <a:rPr lang="en-US" sz="10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sz="10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0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0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0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0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0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0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0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1000" b="0" i="1" smtClean="0">
                              <a:latin typeface="Cambria Math" charset="0"/>
                            </a:rPr>
                            <m:t>𝜆𝜖</m:t>
                          </m:r>
                        </m:e>
                      </m:nary>
                    </m:oMath>
                  </m:oMathPara>
                </a14:m>
                <a:endParaRPr lang="ru-RU" sz="1000" dirty="0"/>
              </a:p>
            </p:txBody>
          </p:sp>
        </mc:Choice>
        <mc:Fallback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582707"/>
                <a:ext cx="3823941" cy="525080"/>
              </a:xfrm>
              <a:prstGeom prst="rect">
                <a:avLst/>
              </a:prstGeom>
              <a:blipFill rotWithShape="0">
                <a:blip r:embed="rId5"/>
                <a:stretch>
                  <a:fillRect t="-87209" b="-1395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flipH="1">
            <a:off x="691307" y="5207888"/>
            <a:ext cx="4549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Получим алгоритм:</a:t>
            </a:r>
            <a:endParaRPr lang="ru-RU" sz="1400" dirty="0"/>
          </a:p>
        </p:txBody>
      </p:sp>
      <p:sp>
        <p:nvSpPr>
          <p:cNvPr id="15" name="TextBox 14"/>
          <p:cNvSpPr txBox="1"/>
          <p:nvPr/>
        </p:nvSpPr>
        <p:spPr>
          <a:xfrm flipH="1">
            <a:off x="537965" y="4090080"/>
            <a:ext cx="4549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Новая функция</a:t>
            </a:r>
            <a:r>
              <a:rPr lang="en-US" sz="1400" dirty="0" smtClean="0"/>
              <a:t> </a:t>
            </a:r>
            <a:r>
              <a:rPr lang="ru-RU" sz="1400" dirty="0" smtClean="0"/>
              <a:t>потерь для </a:t>
            </a:r>
            <a:r>
              <a:rPr lang="en-US" sz="1400" dirty="0" smtClean="0"/>
              <a:t>LQR</a:t>
            </a:r>
            <a:r>
              <a:rPr lang="en-US" sz="1400" dirty="0"/>
              <a:t>:</a:t>
            </a:r>
            <a:endParaRPr lang="ru-RU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763690" y="2493088"/>
                <a:ext cx="3663695" cy="605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ctrlPr>
                                <a:rPr lang="is-I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𝐸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~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ℋ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))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ru-RU" sz="14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90" y="2493088"/>
                <a:ext cx="3663695" cy="605807"/>
              </a:xfrm>
              <a:prstGeom prst="rect">
                <a:avLst/>
              </a:prstGeom>
              <a:blipFill rotWithShape="0">
                <a:blip r:embed="rId6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763690" y="3189122"/>
                <a:ext cx="3925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90" y="3189122"/>
                <a:ext cx="3925049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11" t="-21739" r="-2484" b="-34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Прямоугольник 18"/>
              <p:cNvSpPr/>
              <p:nvPr/>
            </p:nvSpPr>
            <p:spPr>
              <a:xfrm>
                <a:off x="4875078" y="3127887"/>
                <a:ext cx="1226810" cy="3994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9" name="Прямоугольник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078" y="3127887"/>
                <a:ext cx="1226810" cy="399468"/>
              </a:xfrm>
              <a:prstGeom prst="rect">
                <a:avLst/>
              </a:prstGeom>
              <a:blipFill rotWithShape="0"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Выгнутая вправо стрелка 19"/>
          <p:cNvSpPr/>
          <p:nvPr/>
        </p:nvSpPr>
        <p:spPr>
          <a:xfrm rot="10800000">
            <a:off x="768372" y="5670072"/>
            <a:ext cx="256995" cy="582113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084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Материалы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0" y="1196752"/>
            <a:ext cx="4572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spcBef>
                <a:spcPts val="600"/>
              </a:spcBef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en-US" sz="2000" dirty="0" smtClean="0">
                <a:hlinkClick r:id="rId3"/>
              </a:rPr>
              <a:t>RL</a:t>
            </a:r>
            <a:r>
              <a:rPr lang="en-US" sz="2000" dirty="0">
                <a:hlinkClick r:id="rId3"/>
              </a:rPr>
              <a:t>. </a:t>
            </a:r>
            <a:r>
              <a:rPr lang="ru-RU" sz="2000" dirty="0">
                <a:hlinkClick r:id="rId3"/>
              </a:rPr>
              <a:t>Беркли. </a:t>
            </a:r>
            <a:r>
              <a:rPr lang="ru-RU" sz="2000" dirty="0" smtClean="0">
                <a:hlinkClick r:id="rId3"/>
              </a:rPr>
              <a:t>Планирование</a:t>
            </a:r>
            <a:r>
              <a:rPr lang="ru-RU" sz="2000" dirty="0" smtClean="0"/>
              <a:t> </a:t>
            </a:r>
            <a:endParaRPr lang="ru-RU" sz="2000" dirty="0"/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en-US" sz="2000" dirty="0" smtClean="0">
                <a:hlinkClick r:id="rId4"/>
              </a:rPr>
              <a:t>RL. </a:t>
            </a:r>
            <a:r>
              <a:rPr lang="ru-RU" sz="2000" dirty="0" smtClean="0">
                <a:hlinkClick r:id="rId4"/>
              </a:rPr>
              <a:t>Беркли. Изучение</a:t>
            </a:r>
            <a:endParaRPr lang="ru-RU" sz="2000" dirty="0"/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SzPct val="100000"/>
              <a:buBlip>
                <a:blip r:embed="rId2"/>
              </a:buBlip>
            </a:pPr>
            <a:r>
              <a:rPr lang="ru-RU" sz="2000" dirty="0" smtClean="0">
                <a:hlinkClick r:id="rId5"/>
              </a:rPr>
              <a:t>Обзор </a:t>
            </a:r>
            <a:r>
              <a:rPr lang="en-US" sz="2000" dirty="0" smtClean="0">
                <a:hlinkClick r:id="rId5"/>
              </a:rPr>
              <a:t>MCTS </a:t>
            </a:r>
            <a:r>
              <a:rPr lang="ru-RU" sz="2000" dirty="0" smtClean="0">
                <a:hlinkClick r:id="rId5"/>
              </a:rPr>
              <a:t>методов</a:t>
            </a:r>
            <a:endParaRPr lang="ru-RU" sz="2000" dirty="0"/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SzPct val="100000"/>
              <a:buBlip>
                <a:blip r:embed="rId2"/>
              </a:buBlip>
            </a:pP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917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57200" y="2852936"/>
            <a:ext cx="8229600" cy="748678"/>
          </a:xfrm>
        </p:spPr>
        <p:txBody>
          <a:bodyPr/>
          <a:lstStyle/>
          <a:p>
            <a:pPr marL="0" indent="0" algn="ctr">
              <a:buNone/>
            </a:pPr>
            <a:r>
              <a:rPr lang="ru-RU" sz="3000" dirty="0" smtClean="0"/>
              <a:t>Спасибо за внимание</a:t>
            </a:r>
            <a:endParaRPr lang="ru-RU" sz="30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Конец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012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Альтернативная система обозначений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971600" y="1519514"/>
                <a:ext cx="18639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 −контроллер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519514"/>
                <a:ext cx="1863908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980" r="-2614" b="-26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962795" y="1948913"/>
                <a:ext cx="16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−состояние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795" y="1948913"/>
                <a:ext cx="161961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504" r="-1504" b="-1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956864" y="2382430"/>
                <a:ext cx="1621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−стоимость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864" y="2382430"/>
                <a:ext cx="1621021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504" r="-1504" b="-1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057157" y="1519514"/>
                <a:ext cx="18590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 −контроллер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157" y="1519514"/>
                <a:ext cx="185909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984" r="-2623" b="-26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048352" y="1948913"/>
                <a:ext cx="1600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−состояние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352" y="1948913"/>
                <a:ext cx="1600182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21" r="-1521" b="-1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042421" y="2382430"/>
                <a:ext cx="22408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−вознаграждение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421" y="2382430"/>
                <a:ext cx="224087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815" r="-2174" b="-2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0192" y="3645024"/>
            <a:ext cx="1744153" cy="20650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15769" y="5858290"/>
            <a:ext cx="111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Р. Беллман</a:t>
            </a:r>
            <a:endParaRPr lang="ru-RU" sz="14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864" y="3645024"/>
            <a:ext cx="1545246" cy="195521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039055" y="5832294"/>
            <a:ext cx="15035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latin typeface="arial" panose="020B0604020202020204" pitchFamily="34" charset="0"/>
              </a:rPr>
              <a:t>Л. С. </a:t>
            </a:r>
            <a:r>
              <a:rPr lang="ru-RU" sz="1400" dirty="0">
                <a:latin typeface="arial" panose="020B0604020202020204" pitchFamily="34" charset="0"/>
              </a:rPr>
              <a:t>Понтрягин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92968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Известная динамика среды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899592" y="134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468089" y="1037878"/>
            <a:ext cx="6394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 smtClean="0">
                <a:solidFill>
                  <a:schemeClr val="bg2">
                    <a:lumMod val="25000"/>
                  </a:schemeClr>
                </a:solidFill>
              </a:rPr>
              <a:t>Планирование</a:t>
            </a:r>
            <a:r>
              <a:rPr lang="ru-RU" sz="1400" dirty="0" smtClean="0">
                <a:solidFill>
                  <a:schemeClr val="bg2">
                    <a:lumMod val="25000"/>
                  </a:schemeClr>
                </a:solidFill>
              </a:rPr>
              <a:t> - выбор оптимальных действий на основе динамики среды</a:t>
            </a:r>
            <a:endParaRPr lang="ru-RU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8089" y="1508999"/>
            <a:ext cx="31162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Примеры определенной динамики: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Правила игры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Законы физики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/>
              <a:t>Симуляции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2080" y="164372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427984" y="1536001"/>
                <a:ext cx="18574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1400" dirty="0" smtClean="0"/>
                  <a:t>Динамика задается: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beg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и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1536001"/>
                <a:ext cx="1857432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984" t="-2326" b="-46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r="57000"/>
          <a:stretch/>
        </p:blipFill>
        <p:spPr>
          <a:xfrm>
            <a:off x="1278888" y="3336140"/>
            <a:ext cx="2102291" cy="15568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1907" y="2794175"/>
            <a:ext cx="2978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Два сценария планирования:</a:t>
            </a:r>
            <a:endParaRPr lang="ru-RU" sz="16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262371" y="4626088"/>
            <a:ext cx="144016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755576" y="4963530"/>
            <a:ext cx="20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Clos</a:t>
            </a:r>
            <a:r>
              <a:rPr lang="en-US" sz="1200" dirty="0">
                <a:solidFill>
                  <a:srgbClr val="00B050"/>
                </a:solidFill>
              </a:rPr>
              <a:t>e</a:t>
            </a:r>
            <a:r>
              <a:rPr lang="en-US" sz="1200" dirty="0" smtClean="0">
                <a:solidFill>
                  <a:srgbClr val="00B050"/>
                </a:solidFill>
              </a:rPr>
              <a:t>d-Loop – </a:t>
            </a:r>
            <a:r>
              <a:rPr lang="ru-RU" sz="1200" dirty="0" smtClean="0">
                <a:solidFill>
                  <a:srgbClr val="00B050"/>
                </a:solidFill>
              </a:rPr>
              <a:t>планируем </a:t>
            </a:r>
          </a:p>
          <a:p>
            <a:r>
              <a:rPr lang="ru-RU" sz="1200" dirty="0" smtClean="0">
                <a:solidFill>
                  <a:srgbClr val="00B050"/>
                </a:solidFill>
              </a:rPr>
              <a:t>действие каждый шаг</a:t>
            </a:r>
            <a:endParaRPr lang="ru-RU" sz="1200" dirty="0">
              <a:solidFill>
                <a:srgbClr val="00B050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131213" y="5014602"/>
            <a:ext cx="25922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Open-Loop – </a:t>
            </a:r>
            <a:r>
              <a:rPr lang="ru-RU" sz="1200" dirty="0" smtClean="0">
                <a:solidFill>
                  <a:srgbClr val="00B050"/>
                </a:solidFill>
              </a:rPr>
              <a:t>планируем </a:t>
            </a:r>
          </a:p>
          <a:p>
            <a:r>
              <a:rPr lang="ru-RU" sz="1200" dirty="0" smtClean="0">
                <a:solidFill>
                  <a:srgbClr val="00B050"/>
                </a:solidFill>
              </a:rPr>
              <a:t>траекторию целиком</a:t>
            </a:r>
            <a:endParaRPr lang="ru-RU" sz="1200" dirty="0">
              <a:solidFill>
                <a:srgbClr val="00B050"/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3"/>
          <a:srcRect l="42713"/>
          <a:stretch/>
        </p:blipFill>
        <p:spPr>
          <a:xfrm>
            <a:off x="4982451" y="3321491"/>
            <a:ext cx="2800774" cy="1556888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3707904" y="6237312"/>
            <a:ext cx="504056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3413279" y="6165304"/>
            <a:ext cx="129614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5861124" y="4453350"/>
            <a:ext cx="129614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185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Tree Search(MCTS)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4" y="1350640"/>
            <a:ext cx="4600897" cy="20162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6524" y="1042863"/>
            <a:ext cx="1979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Последовательность:</a:t>
            </a:r>
            <a:endParaRPr lang="ru-RU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788024" y="1338406"/>
            <a:ext cx="43392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ru-RU" sz="1200" b="1" dirty="0" smtClean="0"/>
              <a:t>Выбор</a:t>
            </a:r>
            <a:r>
              <a:rPr lang="ru-RU" sz="1200" dirty="0" smtClean="0"/>
              <a:t>. Проходим по дереву и выбираем </a:t>
            </a:r>
          </a:p>
          <a:p>
            <a:r>
              <a:rPr lang="ru-RU" sz="1200" dirty="0" smtClean="0"/>
              <a:t>оптимальный путь(от вершины до листа).</a:t>
            </a:r>
          </a:p>
          <a:p>
            <a:endParaRPr lang="ru-RU" sz="1200" b="1" dirty="0" smtClean="0"/>
          </a:p>
          <a:p>
            <a:r>
              <a:rPr lang="ru-RU" sz="1200" b="1" dirty="0" smtClean="0"/>
              <a:t>2. Расширение</a:t>
            </a:r>
            <a:r>
              <a:rPr lang="ru-RU" sz="1200" dirty="0" smtClean="0"/>
              <a:t>. К вершинам(одной или нескольким), </a:t>
            </a:r>
          </a:p>
          <a:p>
            <a:r>
              <a:rPr lang="ru-RU" sz="1200" dirty="0" smtClean="0"/>
              <a:t>находящемся на этом пути</a:t>
            </a:r>
            <a:r>
              <a:rPr lang="ru-RU" sz="1200" dirty="0"/>
              <a:t> </a:t>
            </a:r>
            <a:r>
              <a:rPr lang="ru-RU" sz="1200" dirty="0" smtClean="0"/>
              <a:t>добавляем </a:t>
            </a:r>
          </a:p>
          <a:p>
            <a:r>
              <a:rPr lang="ru-RU" sz="1200" dirty="0" smtClean="0"/>
              <a:t>потомка(делаем новое действие).</a:t>
            </a:r>
          </a:p>
          <a:p>
            <a:endParaRPr lang="ru-RU" sz="1200" b="1" dirty="0" smtClean="0"/>
          </a:p>
          <a:p>
            <a:r>
              <a:rPr lang="ru-RU" sz="1200" b="1" dirty="0" smtClean="0"/>
              <a:t>3. Симуляция</a:t>
            </a:r>
            <a:r>
              <a:rPr lang="ru-RU" sz="1200" dirty="0" smtClean="0"/>
              <a:t>. Из добавленного(добавленных) вершин</a:t>
            </a:r>
          </a:p>
          <a:p>
            <a:r>
              <a:rPr lang="ru-RU" sz="1200" dirty="0" smtClean="0"/>
              <a:t>запускаем </a:t>
            </a:r>
            <a:r>
              <a:rPr lang="en-US" sz="1200" dirty="0" smtClean="0"/>
              <a:t>default </a:t>
            </a:r>
            <a:r>
              <a:rPr lang="ru-RU" sz="1200" dirty="0" smtClean="0"/>
              <a:t>политику </a:t>
            </a:r>
            <a:r>
              <a:rPr lang="ru-RU" sz="1200" dirty="0" smtClean="0"/>
              <a:t>до завершения эпизода.</a:t>
            </a:r>
          </a:p>
          <a:p>
            <a:endParaRPr lang="ru-RU" sz="1200" dirty="0" smtClean="0"/>
          </a:p>
          <a:p>
            <a:r>
              <a:rPr lang="ru-RU" sz="1200" b="1" dirty="0" smtClean="0"/>
              <a:t>4. Распространение</a:t>
            </a:r>
            <a:r>
              <a:rPr lang="ru-RU" sz="1200" dirty="0" smtClean="0"/>
              <a:t>. Используем </a:t>
            </a:r>
            <a:r>
              <a:rPr lang="ru-RU" sz="1200" dirty="0" err="1" smtClean="0"/>
              <a:t>реворды</a:t>
            </a:r>
            <a:r>
              <a:rPr lang="en-US" sz="1200" dirty="0"/>
              <a:t>,</a:t>
            </a:r>
            <a:r>
              <a:rPr lang="ru-RU" sz="1200" dirty="0" smtClean="0"/>
              <a:t> </a:t>
            </a:r>
            <a:r>
              <a:rPr lang="ru-RU" sz="1200" dirty="0" smtClean="0"/>
              <a:t>полученные </a:t>
            </a:r>
          </a:p>
          <a:p>
            <a:r>
              <a:rPr lang="ru-RU" sz="1200" dirty="0" smtClean="0"/>
              <a:t>в итоге </a:t>
            </a:r>
            <a:r>
              <a:rPr lang="ru-RU" sz="1200" dirty="0" smtClean="0"/>
              <a:t>симуляции </a:t>
            </a:r>
            <a:r>
              <a:rPr lang="ru-RU" sz="1200" dirty="0" smtClean="0"/>
              <a:t>и обновляем </a:t>
            </a:r>
            <a:r>
              <a:rPr lang="en-US" sz="1200" dirty="0" smtClean="0"/>
              <a:t>Q-</a:t>
            </a:r>
            <a:r>
              <a:rPr lang="ru-RU" sz="1200" dirty="0" smtClean="0"/>
              <a:t>значения.</a:t>
            </a:r>
            <a:endParaRPr lang="ru-RU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3573016"/>
            <a:ext cx="4469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rgbClr val="00B050"/>
                </a:solidFill>
              </a:rPr>
              <a:t>Вершины – состояния</a:t>
            </a:r>
          </a:p>
          <a:p>
            <a:r>
              <a:rPr lang="ru-RU" sz="1200" dirty="0">
                <a:solidFill>
                  <a:srgbClr val="00B050"/>
                </a:solidFill>
              </a:rPr>
              <a:t>П</a:t>
            </a:r>
            <a:r>
              <a:rPr lang="ru-RU" sz="1200" dirty="0" smtClean="0">
                <a:solidFill>
                  <a:srgbClr val="00B050"/>
                </a:solidFill>
              </a:rPr>
              <a:t>ереходы взвешены </a:t>
            </a:r>
            <a:r>
              <a:rPr lang="en-US" sz="1200" dirty="0" smtClean="0">
                <a:solidFill>
                  <a:srgbClr val="00B050"/>
                </a:solidFill>
              </a:rPr>
              <a:t>Q</a:t>
            </a:r>
            <a:r>
              <a:rPr lang="ru-RU" sz="1200" dirty="0" smtClean="0">
                <a:solidFill>
                  <a:srgbClr val="00B050"/>
                </a:solidFill>
              </a:rPr>
              <a:t>-значениями</a:t>
            </a:r>
            <a:r>
              <a:rPr lang="en-US" sz="1200" dirty="0" smtClean="0">
                <a:solidFill>
                  <a:srgbClr val="00B050"/>
                </a:solidFill>
              </a:rPr>
              <a:t>/</a:t>
            </a:r>
            <a:r>
              <a:rPr lang="ru-RU" sz="1200" dirty="0" err="1" smtClean="0">
                <a:solidFill>
                  <a:srgbClr val="00B050"/>
                </a:solidFill>
              </a:rPr>
              <a:t>среднем</a:t>
            </a:r>
            <a:r>
              <a:rPr lang="ru-RU" sz="1200" dirty="0" err="1">
                <a:solidFill>
                  <a:srgbClr val="00B050"/>
                </a:solidFill>
              </a:rPr>
              <a:t>и</a:t>
            </a:r>
            <a:r>
              <a:rPr lang="ru-RU" sz="1200" dirty="0" smtClean="0">
                <a:solidFill>
                  <a:srgbClr val="00B050"/>
                </a:solidFill>
              </a:rPr>
              <a:t> </a:t>
            </a:r>
            <a:r>
              <a:rPr lang="ru-RU" sz="1200" dirty="0" err="1" smtClean="0">
                <a:solidFill>
                  <a:srgbClr val="00B050"/>
                </a:solidFill>
              </a:rPr>
              <a:t>ревордами</a:t>
            </a:r>
            <a:r>
              <a:rPr lang="en-US" sz="1200" dirty="0" smtClean="0">
                <a:solidFill>
                  <a:srgbClr val="00B050"/>
                </a:solidFill>
              </a:rPr>
              <a:t>/…</a:t>
            </a:r>
            <a:endParaRPr lang="ru-RU" sz="1200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4906614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UTC</a:t>
            </a:r>
            <a:r>
              <a:rPr lang="ru-RU" sz="1400" dirty="0" smtClean="0"/>
              <a:t>:</a:t>
            </a:r>
            <a:endParaRPr lang="ru-RU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95536" y="4076127"/>
            <a:ext cx="4583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Tree Policy – </a:t>
            </a:r>
            <a:r>
              <a:rPr lang="ru-RU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политика выбора траектории по дереву</a:t>
            </a:r>
          </a:p>
          <a:p>
            <a:r>
              <a:rPr 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Default Policy – </a:t>
            </a:r>
            <a:r>
              <a:rPr lang="ru-RU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политика для </a:t>
            </a:r>
            <a:r>
              <a:rPr lang="en-US" sz="1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rollout’a</a:t>
            </a:r>
            <a:endParaRPr lang="ru-RU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5186480"/>
            <a:ext cx="5294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Если </a:t>
            </a:r>
            <a:r>
              <a:rPr lang="ru-RU" sz="1400" dirty="0" smtClean="0"/>
              <a:t>вершина не была полностью расширена – расширяем. </a:t>
            </a:r>
          </a:p>
          <a:p>
            <a:r>
              <a:rPr lang="ru-RU" sz="1400" dirty="0" smtClean="0"/>
              <a:t>Иначе выберем потомка </a:t>
            </a:r>
            <a:r>
              <a:rPr lang="ru-RU" sz="1400" dirty="0" err="1" smtClean="0"/>
              <a:t>максимизирующего</a:t>
            </a:r>
            <a:r>
              <a:rPr lang="ru-RU" sz="1400" dirty="0" smtClean="0"/>
              <a:t>:</a:t>
            </a:r>
            <a:endParaRPr lang="ru-RU" sz="14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5886056"/>
            <a:ext cx="1876425" cy="61912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23528" y="4621814"/>
            <a:ext cx="2267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/>
              <a:t>Как выбирать на шаге 1</a:t>
            </a:r>
            <a:r>
              <a:rPr lang="en-US" sz="1400" dirty="0" smtClean="0"/>
              <a:t>?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843316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915816" y="1023034"/>
            <a:ext cx="3835243" cy="164538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Линейно-квадратичный регулятор(</a:t>
            </a:r>
            <a:r>
              <a:rPr lang="en-US" dirty="0" smtClean="0"/>
              <a:t>LQR</a:t>
            </a:r>
            <a:r>
              <a:rPr lang="ru-RU" dirty="0" smtClean="0"/>
              <a:t>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960715" y="1365580"/>
                <a:ext cx="3048079" cy="466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715" y="1365580"/>
                <a:ext cx="3048079" cy="4666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928119" y="1848051"/>
                <a:ext cx="3700115" cy="525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119" y="1848051"/>
                <a:ext cx="3700115" cy="5253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410180" y="4995758"/>
            <a:ext cx="46790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bg2">
                    <a:lumMod val="25000"/>
                  </a:schemeClr>
                </a:solidFill>
              </a:rPr>
              <a:t>Идея решения:</a:t>
            </a:r>
            <a:endParaRPr lang="ru-RU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1400" dirty="0" smtClean="0"/>
          </a:p>
          <a:p>
            <a:r>
              <a:rPr lang="ru-RU" sz="1400" dirty="0" smtClean="0"/>
              <a:t>1.Обратный проход: </a:t>
            </a:r>
            <a:r>
              <a:rPr lang="ru-RU" sz="1400" dirty="0" smtClean="0"/>
              <a:t>Начиная с конца, выражаем оптимальные действия через предыдущие состояния</a:t>
            </a:r>
            <a:endParaRPr lang="en-US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2. Прямой проход: восстанавливаем последовательность оптимальных действий</a:t>
            </a:r>
            <a:endParaRPr lang="en-US" sz="1400" dirty="0" smtClean="0"/>
          </a:p>
          <a:p>
            <a:endParaRPr lang="ru-RU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454022" y="3219269"/>
                <a:ext cx="3659335" cy="692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при 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022" y="3219269"/>
                <a:ext cx="3659335" cy="6923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Прямоугольник 8"/>
              <p:cNvSpPr/>
              <p:nvPr/>
            </p:nvSpPr>
            <p:spPr>
              <a:xfrm>
                <a:off x="3755716" y="3016732"/>
                <a:ext cx="99399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716" y="3016732"/>
                <a:ext cx="993990" cy="338554"/>
              </a:xfrm>
              <a:prstGeom prst="rect">
                <a:avLst/>
              </a:prstGeom>
              <a:blipFill rotWithShape="0"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Прямая со стрелкой 10"/>
          <p:cNvCxnSpPr/>
          <p:nvPr/>
        </p:nvCxnSpPr>
        <p:spPr>
          <a:xfrm flipV="1">
            <a:off x="3785114" y="3307355"/>
            <a:ext cx="186626" cy="149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15816" y="1023034"/>
            <a:ext cx="5116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bg2">
                    <a:lumMod val="25000"/>
                  </a:schemeClr>
                </a:solidFill>
              </a:rPr>
              <a:t>Пусть среда известна и линейна</a:t>
            </a:r>
            <a:endParaRPr lang="ru-RU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29888" y="2815457"/>
            <a:ext cx="5116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bg2">
                    <a:lumMod val="25000"/>
                  </a:schemeClr>
                </a:solidFill>
              </a:rPr>
              <a:t>Задача:</a:t>
            </a:r>
            <a:endParaRPr lang="ru-RU" sz="1600" dirty="0">
              <a:solidFill>
                <a:schemeClr val="bg2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2411760" y="4473527"/>
                <a:ext cx="5127749" cy="35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4473527"/>
                <a:ext cx="5127749" cy="351378"/>
              </a:xfrm>
              <a:prstGeom prst="rect">
                <a:avLst/>
              </a:prstGeom>
              <a:blipFill rotWithShape="0">
                <a:blip r:embed="rId6"/>
                <a:stretch>
                  <a:fillRect r="-832" b="-122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411760" y="4033320"/>
            <a:ext cx="5116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bg2">
                    <a:lumMod val="25000"/>
                  </a:schemeClr>
                </a:solidFill>
              </a:rPr>
              <a:t>Без условия:</a:t>
            </a:r>
            <a:endParaRPr lang="ru-RU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28" name="Picture 4" descr="Картинки по запросу boston dynamic atla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6" y="2110719"/>
            <a:ext cx="1756652" cy="336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5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LQR. </a:t>
            </a:r>
            <a:r>
              <a:rPr lang="ru-RU" dirty="0" smtClean="0"/>
              <a:t>Обратный проход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95577" y="2713577"/>
                <a:ext cx="3466846" cy="407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77" y="2713577"/>
                <a:ext cx="3466846" cy="407035"/>
              </a:xfrm>
              <a:prstGeom prst="rect">
                <a:avLst/>
              </a:prstGeom>
              <a:blipFill rotWithShape="0">
                <a:blip r:embed="rId2"/>
                <a:stretch>
                  <a:fillRect l="-1054" r="-1230" b="-134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86665" y="3438482"/>
                <a:ext cx="1549142" cy="479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65" y="3438482"/>
                <a:ext cx="1549142" cy="479427"/>
              </a:xfrm>
              <a:prstGeom prst="rect">
                <a:avLst/>
              </a:prstGeom>
              <a:blipFill rotWithShape="0">
                <a:blip r:embed="rId3"/>
                <a:stretch>
                  <a:fillRect l="-1969" b="-2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Прямая со стрелкой 5"/>
          <p:cNvCxnSpPr>
            <a:endCxn id="4" idx="0"/>
          </p:cNvCxnSpPr>
          <p:nvPr/>
        </p:nvCxnSpPr>
        <p:spPr>
          <a:xfrm flipH="1">
            <a:off x="1361236" y="3030398"/>
            <a:ext cx="710959" cy="408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73652" y="5027703"/>
                <a:ext cx="3388812" cy="239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400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14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1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52" y="5027703"/>
                <a:ext cx="3388812" cy="239361"/>
              </a:xfrm>
              <a:prstGeom prst="rect">
                <a:avLst/>
              </a:prstGeom>
              <a:blipFill rotWithShape="0">
                <a:blip r:embed="rId4"/>
                <a:stretch>
                  <a:fillRect b="-205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50895" y="4626251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На</a:t>
            </a:r>
            <a:r>
              <a:rPr lang="ru-RU" sz="1400" dirty="0"/>
              <a:t>й</a:t>
            </a:r>
            <a:r>
              <a:rPr lang="ru-RU" sz="1400" dirty="0" smtClean="0"/>
              <a:t>дем </a:t>
            </a:r>
            <a:r>
              <a:rPr lang="en-US" sz="1400" dirty="0" smtClean="0"/>
              <a:t>a</a:t>
            </a:r>
            <a:endParaRPr lang="ru-R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3652" y="5307661"/>
                <a:ext cx="118654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52" y="5307661"/>
                <a:ext cx="1186543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546" b="-1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782" y="3469107"/>
                <a:ext cx="827150" cy="389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782" y="3469107"/>
                <a:ext cx="827150" cy="389530"/>
              </a:xfrm>
              <a:prstGeom prst="rect">
                <a:avLst/>
              </a:prstGeom>
              <a:blipFill rotWithShape="0">
                <a:blip r:embed="rId6"/>
                <a:stretch>
                  <a:fillRect l="-2222" b="-78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 стрелкой 11"/>
          <p:cNvCxnSpPr/>
          <p:nvPr/>
        </p:nvCxnSpPr>
        <p:spPr>
          <a:xfrm flipH="1">
            <a:off x="2844488" y="3120612"/>
            <a:ext cx="361124" cy="372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3735937" y="3120612"/>
            <a:ext cx="144016" cy="3178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91167" y="3500494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 </a:t>
            </a:r>
            <a:r>
              <a:rPr lang="ru-RU" sz="1400" dirty="0" smtClean="0"/>
              <a:t>в </a:t>
            </a:r>
            <a:r>
              <a:rPr lang="en-US" sz="1400" dirty="0" smtClean="0"/>
              <a:t>t=T</a:t>
            </a:r>
            <a:endParaRPr lang="ru-RU" sz="1400" dirty="0"/>
          </a:p>
        </p:txBody>
      </p:sp>
      <p:sp>
        <p:nvSpPr>
          <p:cNvPr id="66" name="TextBox 65"/>
          <p:cNvSpPr txBox="1"/>
          <p:nvPr/>
        </p:nvSpPr>
        <p:spPr>
          <a:xfrm>
            <a:off x="349373" y="2392284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1.</a:t>
            </a:r>
            <a:endParaRPr lang="ru-RU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55094" y="4626250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ru-RU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37945" y="1116987"/>
                <a:ext cx="5882059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45" y="1116987"/>
                <a:ext cx="5882059" cy="395236"/>
              </a:xfrm>
              <a:prstGeom prst="rect">
                <a:avLst/>
              </a:prstGeom>
              <a:blipFill rotWithShape="0">
                <a:blip r:embed="rId9"/>
                <a:stretch>
                  <a:fillRect r="-104" b="-12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авая фигурная скобка 9"/>
          <p:cNvSpPr/>
          <p:nvPr/>
        </p:nvSpPr>
        <p:spPr>
          <a:xfrm rot="5400000">
            <a:off x="4933156" y="670129"/>
            <a:ext cx="213792" cy="165618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831708" y="1631342"/>
                <a:ext cx="24519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1200" dirty="0" smtClean="0"/>
                  <a:t>Найдем оптимальную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 smtClean="0"/>
                  <a:t> </a:t>
                </a:r>
                <a:r>
                  <a:rPr lang="ru-RU" sz="1200" dirty="0" smtClean="0"/>
                  <a:t>при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ru-RU" sz="1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708" y="1631342"/>
                <a:ext cx="2451953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249" t="-4444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73652" y="6376858"/>
                <a:ext cx="1647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1200" dirty="0" smtClean="0">
                    <a:solidFill>
                      <a:schemeClr val="bg2">
                        <a:lumMod val="50000"/>
                      </a:schemeClr>
                    </a:solidFill>
                  </a:rPr>
                  <a:t>Зависит только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ru-RU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52" y="6376858"/>
                <a:ext cx="1647054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370" t="-2174" b="-13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5058001" y="2748705"/>
            <a:ext cx="1054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На</a:t>
            </a:r>
            <a:r>
              <a:rPr lang="ru-RU" sz="1400" dirty="0"/>
              <a:t>й</a:t>
            </a:r>
            <a:r>
              <a:rPr lang="ru-RU" sz="1400" dirty="0" smtClean="0"/>
              <a:t>дем </a:t>
            </a:r>
            <a:r>
              <a:rPr lang="en-US" sz="1400" dirty="0" smtClean="0"/>
              <a:t>V:</a:t>
            </a:r>
            <a:endParaRPr lang="ru-R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932040" y="3120612"/>
                <a:ext cx="1867947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3120612"/>
                <a:ext cx="1867947" cy="403316"/>
              </a:xfrm>
              <a:prstGeom prst="rect">
                <a:avLst/>
              </a:prstGeom>
              <a:blipFill rotWithShape="0"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6094238" y="2755556"/>
            <a:ext cx="1706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(</a:t>
            </a:r>
            <a:r>
              <a:rPr lang="ru-RU" sz="1400" dirty="0" smtClean="0">
                <a:solidFill>
                  <a:srgbClr val="92D050"/>
                </a:solidFill>
              </a:rPr>
              <a:t>Подставим </a:t>
            </a:r>
            <a:r>
              <a:rPr lang="en-US" sz="1400" dirty="0" smtClean="0">
                <a:solidFill>
                  <a:srgbClr val="92D050"/>
                </a:solidFill>
              </a:rPr>
              <a:t>a </a:t>
            </a:r>
            <a:r>
              <a:rPr lang="ru-RU" sz="1400" dirty="0" smtClean="0">
                <a:solidFill>
                  <a:srgbClr val="92D050"/>
                </a:solidFill>
              </a:rPr>
              <a:t>в </a:t>
            </a:r>
            <a:r>
              <a:rPr lang="en-US" sz="1400" dirty="0" smtClean="0">
                <a:solidFill>
                  <a:srgbClr val="92D050"/>
                </a:solidFill>
              </a:rPr>
              <a:t>Q)</a:t>
            </a:r>
            <a:endParaRPr lang="ru-RU" sz="1400" dirty="0">
              <a:solidFill>
                <a:srgbClr val="92D05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890811" y="2741067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ru-RU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05369" y="2392284"/>
            <a:ext cx="1842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Выразим </a:t>
            </a:r>
            <a:r>
              <a:rPr lang="en-US" sz="1400" dirty="0" smtClean="0"/>
              <a:t>Q </a:t>
            </a:r>
            <a:r>
              <a:rPr lang="ru-RU" sz="1400" dirty="0" smtClean="0"/>
              <a:t>от </a:t>
            </a:r>
            <a:r>
              <a:rPr lang="en-US" sz="1400" dirty="0" smtClean="0"/>
              <a:t>a </a:t>
            </a:r>
            <a:r>
              <a:rPr lang="ru-RU" sz="1400" dirty="0" smtClean="0"/>
              <a:t>и </a:t>
            </a:r>
            <a:r>
              <a:rPr lang="en-US" sz="1400" dirty="0" smtClean="0"/>
              <a:t>s:</a:t>
            </a:r>
            <a:endParaRPr lang="ru-R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4932040" y="3676433"/>
                <a:ext cx="3732239" cy="241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3676433"/>
                <a:ext cx="3732239" cy="241476"/>
              </a:xfrm>
              <a:prstGeom prst="rect">
                <a:avLst/>
              </a:prstGeom>
              <a:blipFill rotWithShape="0">
                <a:blip r:embed="rId1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361053" y="1842131"/>
                <a:ext cx="145065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ru-RU" sz="1400" b="0" dirty="0" smtClean="0">
                    <a:solidFill>
                      <a:schemeClr val="tx2">
                        <a:lumMod val="75000"/>
                      </a:schemeClr>
                    </a:solidFill>
                  </a:rPr>
                  <a:t>Начинаем с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ru-RU" sz="14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53" y="1842131"/>
                <a:ext cx="1450654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7563" t="-25000" r="-2941" b="-47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4954561" y="4049986"/>
                <a:ext cx="3046731" cy="241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561" y="4049986"/>
                <a:ext cx="3046731" cy="241476"/>
              </a:xfrm>
              <a:prstGeom prst="rect">
                <a:avLst/>
              </a:prstGeom>
              <a:blipFill rotWithShape="0">
                <a:blip r:embed="rId1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/>
          <p:cNvSpPr txBox="1"/>
          <p:nvPr/>
        </p:nvSpPr>
        <p:spPr>
          <a:xfrm>
            <a:off x="2372634" y="5839202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sz="1200" dirty="0" err="1" smtClean="0">
                <a:solidFill>
                  <a:schemeClr val="bg2">
                    <a:lumMod val="50000"/>
                  </a:schemeClr>
                </a:solidFill>
              </a:rPr>
              <a:t>const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ru-RU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293074" y="4392509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sz="1200" dirty="0" err="1" smtClean="0">
                <a:solidFill>
                  <a:schemeClr val="bg2">
                    <a:lumMod val="50000"/>
                  </a:schemeClr>
                </a:solidFill>
              </a:rPr>
              <a:t>const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ru-RU" sz="12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882124" y="3210411"/>
                <a:ext cx="16470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1200" dirty="0" smtClean="0">
                    <a:solidFill>
                      <a:schemeClr val="bg2">
                        <a:lumMod val="50000"/>
                      </a:schemeClr>
                    </a:solidFill>
                  </a:rPr>
                  <a:t>Зависит только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ru-RU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124" y="3210411"/>
                <a:ext cx="1647054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370" t="-4444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/>
              <p:cNvSpPr txBox="1"/>
              <p:nvPr/>
            </p:nvSpPr>
            <p:spPr>
              <a:xfrm>
                <a:off x="1107256" y="5720560"/>
                <a:ext cx="1280607" cy="2387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ru-RU" sz="1400" dirty="0"/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56" y="5720560"/>
                <a:ext cx="1280607" cy="238783"/>
              </a:xfrm>
              <a:prstGeom prst="rect">
                <a:avLst/>
              </a:prstGeom>
              <a:blipFill rotWithShape="0">
                <a:blip r:embed="rId17"/>
                <a:stretch>
                  <a:fillRect l="-2381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1115479" y="6020189"/>
                <a:ext cx="1129540" cy="2387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ru-RU" sz="1400" dirty="0"/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479" y="6020189"/>
                <a:ext cx="1129540" cy="238783"/>
              </a:xfrm>
              <a:prstGeom prst="rect">
                <a:avLst/>
              </a:prstGeom>
              <a:blipFill rotWithShape="0">
                <a:blip r:embed="rId18"/>
                <a:stretch>
                  <a:fillRect l="-3243" b="-12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14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LQR. </a:t>
            </a:r>
            <a:r>
              <a:rPr lang="ru-RU" dirty="0"/>
              <a:t>Обратный проход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9489" y="2068049"/>
                <a:ext cx="37359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 smtClean="0"/>
                  <a:t> Выразим </a:t>
                </a:r>
                <a:r>
                  <a:rPr lang="en-US" sz="1400" dirty="0" smtClean="0"/>
                  <a:t>V </a:t>
                </a:r>
                <a:r>
                  <a:rPr lang="ru-RU" sz="1400" dirty="0" smtClean="0"/>
                  <a:t>и </a:t>
                </a:r>
                <a:r>
                  <a:rPr lang="en-US" sz="1400" dirty="0" smtClean="0"/>
                  <a:t>Q  </a:t>
                </a:r>
                <a:r>
                  <a:rPr lang="ru-RU" sz="1400" dirty="0" smtClean="0"/>
                  <a:t>через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1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𝑓</m:t>
                    </m:r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b/>
                    </m:sSub>
                  </m:oMath>
                </a14:m>
                <a:endParaRPr lang="ru-RU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89" y="2068049"/>
                <a:ext cx="3735956" cy="307777"/>
              </a:xfrm>
              <a:prstGeom prst="rect">
                <a:avLst/>
              </a:prstGeom>
              <a:blipFill rotWithShape="0">
                <a:blip r:embed="rId2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7749" y="2533718"/>
                <a:ext cx="6221575" cy="6224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1400" dirty="0"/>
              </a:p>
              <a:p>
                <a:endParaRPr lang="ru-RU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" y="2533718"/>
                <a:ext cx="6221575" cy="6224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22797" y="4484914"/>
                <a:ext cx="4016356" cy="407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97" y="4484914"/>
                <a:ext cx="4016356" cy="407035"/>
              </a:xfrm>
              <a:prstGeom prst="rect">
                <a:avLst/>
              </a:prstGeom>
              <a:blipFill rotWithShape="0">
                <a:blip r:embed="rId4"/>
                <a:stretch>
                  <a:fillRect l="-1216" r="-304" b="-151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488529" y="5060523"/>
                <a:ext cx="2967158" cy="374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29" y="5060523"/>
                <a:ext cx="2967158" cy="374077"/>
              </a:xfrm>
              <a:prstGeom prst="rect">
                <a:avLst/>
              </a:prstGeom>
              <a:blipFill rotWithShape="0">
                <a:blip r:embed="rId5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 стрелкой 11"/>
          <p:cNvCxnSpPr>
            <a:stCxn id="10" idx="2"/>
            <a:endCxn id="11" idx="0"/>
          </p:cNvCxnSpPr>
          <p:nvPr/>
        </p:nvCxnSpPr>
        <p:spPr>
          <a:xfrm flipH="1">
            <a:off x="1972108" y="4891949"/>
            <a:ext cx="758867" cy="168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1856954" y="5573191"/>
                <a:ext cx="2832507" cy="374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954" y="5573191"/>
                <a:ext cx="2832507" cy="374077"/>
              </a:xfrm>
              <a:prstGeom prst="rect">
                <a:avLst/>
              </a:prstGeom>
              <a:blipFill rotWithShape="0">
                <a:blip r:embed="rId6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Прямая со стрелкой 13"/>
          <p:cNvCxnSpPr/>
          <p:nvPr/>
        </p:nvCxnSpPr>
        <p:spPr>
          <a:xfrm flipH="1">
            <a:off x="3768505" y="4791237"/>
            <a:ext cx="731454" cy="763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687143" y="4442049"/>
                <a:ext cx="18662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143" y="4442049"/>
                <a:ext cx="1866217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980" b="-1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6635956" y="4127508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На</a:t>
            </a:r>
            <a:r>
              <a:rPr lang="ru-RU" sz="1400" dirty="0"/>
              <a:t>й</a:t>
            </a:r>
            <a:r>
              <a:rPr lang="ru-RU" sz="1400" dirty="0" smtClean="0"/>
              <a:t>дем </a:t>
            </a:r>
            <a:r>
              <a:rPr lang="en-US" sz="1400" dirty="0" smtClean="0"/>
              <a:t>a</a:t>
            </a:r>
            <a:endParaRPr lang="ru-R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718415" y="4771611"/>
                <a:ext cx="1615186" cy="2387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415" y="4771611"/>
                <a:ext cx="1615186" cy="238783"/>
              </a:xfrm>
              <a:prstGeom prst="rect">
                <a:avLst/>
              </a:prstGeom>
              <a:blipFill rotWithShape="0">
                <a:blip r:embed="rId8"/>
                <a:stretch>
                  <a:fillRect l="-1887" b="-205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718415" y="5086805"/>
                <a:ext cx="1507464" cy="2387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415" y="5086805"/>
                <a:ext cx="1507464" cy="238783"/>
              </a:xfrm>
              <a:prstGeom prst="rect">
                <a:avLst/>
              </a:prstGeom>
              <a:blipFill rotWithShape="0">
                <a:blip r:embed="rId9"/>
                <a:stretch>
                  <a:fillRect l="-2429" b="-17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79512" y="2074655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ru-RU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4599" y="4132725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ru-RU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04442" y="4123404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ru-RU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8948" y="1265166"/>
            <a:ext cx="169559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400" dirty="0" smtClean="0">
                <a:solidFill>
                  <a:schemeClr val="tx2">
                    <a:lumMod val="75000"/>
                  </a:schemeClr>
                </a:solidFill>
              </a:rPr>
              <a:t>Идем на шаг назад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</a:p>
          <a:p>
            <a:r>
              <a:rPr lang="ru-RU" sz="14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Для 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t-1</a:t>
            </a:r>
            <a:r>
              <a:rPr lang="ru-RU" sz="14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:</a:t>
            </a:r>
            <a:endParaRPr lang="ru-RU" sz="1400" dirty="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188508" y="2885822"/>
                <a:ext cx="21469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1200" dirty="0" smtClean="0">
                    <a:solidFill>
                      <a:schemeClr val="bg2">
                        <a:lumMod val="50000"/>
                      </a:schemeClr>
                    </a:solidFill>
                  </a:rPr>
                  <a:t>Зависит только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sz="1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ru-RU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508" y="2885822"/>
                <a:ext cx="2146998" cy="276999"/>
              </a:xfrm>
              <a:prstGeom prst="rect">
                <a:avLst/>
              </a:prstGeom>
              <a:blipFill rotWithShape="0">
                <a:blip r:embed="rId10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822464" y="2045234"/>
            <a:ext cx="1805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(</a:t>
            </a:r>
            <a:r>
              <a:rPr lang="ru-RU" sz="1400" dirty="0" smtClean="0">
                <a:solidFill>
                  <a:srgbClr val="92D050"/>
                </a:solidFill>
              </a:rPr>
              <a:t>Подставим </a:t>
            </a:r>
            <a:r>
              <a:rPr lang="en-US" sz="1400" dirty="0" smtClean="0">
                <a:solidFill>
                  <a:srgbClr val="92D050"/>
                </a:solidFill>
              </a:rPr>
              <a:t>a </a:t>
            </a:r>
            <a:r>
              <a:rPr lang="ru-RU" sz="1400" dirty="0" smtClean="0">
                <a:solidFill>
                  <a:srgbClr val="92D050"/>
                </a:solidFill>
              </a:rPr>
              <a:t>в </a:t>
            </a:r>
            <a:r>
              <a:rPr lang="en-US" sz="1400" dirty="0" smtClean="0">
                <a:solidFill>
                  <a:srgbClr val="92D050"/>
                </a:solidFill>
              </a:rPr>
              <a:t>Q</a:t>
            </a:r>
            <a:r>
              <a:rPr lang="ru-RU" sz="1400" dirty="0" smtClean="0">
                <a:solidFill>
                  <a:srgbClr val="92D050"/>
                </a:solidFill>
              </a:rPr>
              <a:t> </a:t>
            </a:r>
            <a:r>
              <a:rPr lang="en-US" sz="1400" dirty="0">
                <a:solidFill>
                  <a:srgbClr val="92D050"/>
                </a:solidFill>
              </a:rPr>
              <a:t>f</a:t>
            </a:r>
            <a:r>
              <a:rPr lang="en-US" sz="1400" dirty="0" smtClean="0">
                <a:solidFill>
                  <a:srgbClr val="92D050"/>
                </a:solidFill>
              </a:rPr>
              <a:t>)</a:t>
            </a:r>
            <a:endParaRPr lang="ru-RU" sz="1400" dirty="0">
              <a:solidFill>
                <a:srgbClr val="92D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31535" y="3175803"/>
                <a:ext cx="4656275" cy="407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35" y="3175803"/>
                <a:ext cx="4656275" cy="407035"/>
              </a:xfrm>
              <a:prstGeom prst="rect">
                <a:avLst/>
              </a:prstGeom>
              <a:blipFill rotWithShape="0">
                <a:blip r:embed="rId11"/>
                <a:stretch>
                  <a:fillRect l="-654" r="-785" b="-134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 стрелкой 30"/>
          <p:cNvCxnSpPr/>
          <p:nvPr/>
        </p:nvCxnSpPr>
        <p:spPr>
          <a:xfrm>
            <a:off x="2771800" y="2982390"/>
            <a:ext cx="1908867" cy="293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08928" y="4127508"/>
            <a:ext cx="5914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 Выразим </a:t>
            </a:r>
            <a:r>
              <a:rPr lang="en-US" sz="1400" dirty="0" smtClean="0"/>
              <a:t>Q</a:t>
            </a:r>
            <a:r>
              <a:rPr lang="ru-RU" sz="1400" dirty="0" smtClean="0"/>
              <a:t> через линейные и квадратичные коэффициенты:</a:t>
            </a:r>
            <a:endParaRPr lang="ru-R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6635956" y="5483842"/>
                <a:ext cx="18602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1200" dirty="0" smtClean="0">
                    <a:solidFill>
                      <a:schemeClr val="bg2">
                        <a:lumMod val="50000"/>
                      </a:schemeClr>
                    </a:solidFill>
                  </a:rPr>
                  <a:t>Зависит только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sz="1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ru-RU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956" y="5483842"/>
                <a:ext cx="1860253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328" t="-4444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2981031" y="6238251"/>
            <a:ext cx="230640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400" dirty="0" smtClean="0">
                <a:solidFill>
                  <a:schemeClr val="tx2">
                    <a:lumMod val="75000"/>
                  </a:schemeClr>
                </a:solidFill>
              </a:rPr>
              <a:t>Повторить для всех 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t </a:t>
            </a:r>
            <a:r>
              <a:rPr lang="ru-RU" sz="1400" dirty="0" smtClean="0">
                <a:solidFill>
                  <a:schemeClr val="tx2">
                    <a:lumMod val="75000"/>
                  </a:schemeClr>
                </a:solidFill>
              </a:rPr>
              <a:t>до 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t=1</a:t>
            </a:r>
            <a:endParaRPr lang="ru-RU" sz="1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311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LQR. </a:t>
            </a:r>
            <a:r>
              <a:rPr lang="ru-RU" dirty="0" smtClean="0"/>
              <a:t>Прямой проход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84385" y="1412776"/>
            <a:ext cx="3292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Восстанавливаем начиная с </a:t>
            </a:r>
            <a:r>
              <a:rPr lang="en-US" sz="1400" dirty="0" smtClean="0"/>
              <a:t>t=1 a </a:t>
            </a:r>
            <a:r>
              <a:rPr lang="ru-RU" sz="1400" dirty="0" smtClean="0"/>
              <a:t>и </a:t>
            </a:r>
            <a:r>
              <a:rPr lang="en-US" sz="1400" dirty="0" smtClean="0"/>
              <a:t>s</a:t>
            </a:r>
            <a:endParaRPr lang="ru-R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8190" y="2295545"/>
                <a:ext cx="14923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90" y="2295545"/>
                <a:ext cx="1492396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224" r="-408" b="-1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01988" y="1916832"/>
            <a:ext cx="1841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Для всех </a:t>
            </a:r>
            <a:r>
              <a:rPr lang="en-US" sz="1400" dirty="0" smtClean="0"/>
              <a:t>t </a:t>
            </a:r>
            <a:r>
              <a:rPr lang="ru-RU" sz="1400" dirty="0" smtClean="0"/>
              <a:t>от </a:t>
            </a:r>
            <a:r>
              <a:rPr lang="en-US" sz="1400" dirty="0" smtClean="0"/>
              <a:t>1 </a:t>
            </a:r>
            <a:r>
              <a:rPr lang="ru-RU" sz="1400" dirty="0" smtClean="0"/>
              <a:t>до </a:t>
            </a:r>
            <a:r>
              <a:rPr lang="en-US" sz="1400" dirty="0" smtClean="0"/>
              <a:t>T:</a:t>
            </a:r>
            <a:endParaRPr lang="ru-R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5376" y="2658962"/>
                <a:ext cx="15924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76" y="2658962"/>
                <a:ext cx="1592487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533" r="-4981" b="-34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4749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e7cd1a992ef9280fc32360202193f5a19de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3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94722</TotalTime>
  <Words>717</Words>
  <Application>Microsoft Office PowerPoint</Application>
  <PresentationFormat>Экран (4:3)</PresentationFormat>
  <Paragraphs>243</Paragraphs>
  <Slides>24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24</vt:i4>
      </vt:variant>
    </vt:vector>
  </HeadingPairs>
  <TitlesOfParts>
    <vt:vector size="33" baseType="lpstr">
      <vt:lpstr>ＭＳ Ｐゴシック</vt:lpstr>
      <vt:lpstr>Arial</vt:lpstr>
      <vt:lpstr>Arial</vt:lpstr>
      <vt:lpstr>Calibri</vt:lpstr>
      <vt:lpstr>Cambria</vt:lpstr>
      <vt:lpstr>Cambria Math</vt:lpstr>
      <vt:lpstr>Wingdings</vt:lpstr>
      <vt:lpstr>Office Theme</vt:lpstr>
      <vt:lpstr>1_Office Theme</vt:lpstr>
      <vt:lpstr>Model-Based methods Разворотнев Иван                                                                                 11.07.2019</vt:lpstr>
      <vt:lpstr>Model-Based методы</vt:lpstr>
      <vt:lpstr>Альтернативная система обозначений</vt:lpstr>
      <vt:lpstr>Известная динамика среды</vt:lpstr>
      <vt:lpstr>Monte Carlo Tree Search(MCTS)</vt:lpstr>
      <vt:lpstr>Линейно-квадратичный регулятор(LQR)</vt:lpstr>
      <vt:lpstr>LQR. Обратный проход</vt:lpstr>
      <vt:lpstr>LQR. Обратный проход</vt:lpstr>
      <vt:lpstr>LQR. Прямой проход</vt:lpstr>
      <vt:lpstr>LQR. Стохастическая динамика</vt:lpstr>
      <vt:lpstr>iLQR</vt:lpstr>
      <vt:lpstr>iLQR</vt:lpstr>
      <vt:lpstr>Изучение динамики среды</vt:lpstr>
      <vt:lpstr>Наивный алгоритм выучивания модели</vt:lpstr>
      <vt:lpstr>Итеративное выучивание модели</vt:lpstr>
      <vt:lpstr>MPC(Model Predictive Control)</vt:lpstr>
      <vt:lpstr>Обратное распространение ошибки по политике</vt:lpstr>
      <vt:lpstr>Локальные модели. Линейные модели</vt:lpstr>
      <vt:lpstr>Локальные модели. Политика</vt:lpstr>
      <vt:lpstr>KL-дивергенция. Доверительный регион</vt:lpstr>
      <vt:lpstr>Дуальный градиентный спуск</vt:lpstr>
      <vt:lpstr>Дуальный градиентный спуск</vt:lpstr>
      <vt:lpstr>Материалы</vt:lpstr>
      <vt:lpstr>Конец</vt:lpstr>
    </vt:vector>
  </TitlesOfParts>
  <Company>Tinkoff.ru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Шаблон</dc:title>
  <dc:creator>Shirinkin Arkadiy Viktorovich</dc:creator>
  <cp:lastModifiedBy>Razvorotnev Ivan Sergeevich</cp:lastModifiedBy>
  <cp:revision>2200</cp:revision>
  <cp:lastPrinted>2016-04-27T11:26:46Z</cp:lastPrinted>
  <dcterms:created xsi:type="dcterms:W3CDTF">2009-04-07T10:30:40Z</dcterms:created>
  <dcterms:modified xsi:type="dcterms:W3CDTF">2019-08-07T15:30:35Z</dcterms:modified>
</cp:coreProperties>
</file>